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8" r:id="rId4"/>
    <p:sldId id="299" r:id="rId5"/>
    <p:sldId id="264" r:id="rId6"/>
    <p:sldId id="300" r:id="rId7"/>
    <p:sldId id="263" r:id="rId8"/>
    <p:sldId id="265" r:id="rId9"/>
    <p:sldId id="267" r:id="rId10"/>
    <p:sldId id="268" r:id="rId11"/>
    <p:sldId id="269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2" r:id="rId20"/>
    <p:sldId id="280" r:id="rId21"/>
    <p:sldId id="281" r:id="rId22"/>
    <p:sldId id="282" r:id="rId2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Marzo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877273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08: PROGRAMA DE MODERNIZACIÓN SECTOR PÚBLICO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3"/>
            <a:ext cx="8210799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94116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02: DIRECCIÓN DE PRESUPUESTOS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10799" cy="309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03: SERVICIO DE IMPUESTOS INTERNOS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44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8782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04: SERVICIO NACIONAL DE ADUANAS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8"/>
            <a:ext cx="8210799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86916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05: SERVICIO DE TESORERÍAS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59" y="1868116"/>
            <a:ext cx="8272464" cy="300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1490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07: DIRECCIÓN DE COMPRAS Y CONTRATACIÓN PÚBLICA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01488" cy="228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62270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08: SUPERINTENDENCIA DE VALORES Y SEGUROS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5"/>
            <a:ext cx="8201488" cy="375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9552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11: SUPERINTENDENCIA DE BANCOS E INSTITUCIONES FINANCIERAS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38" y="1916832"/>
            <a:ext cx="8210597" cy="403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00506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15: DIRECCIÓN NACIONAL DEL SERVICIO CIVIL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34" y="1868116"/>
            <a:ext cx="8205201" cy="213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6450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88343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16: UNIDAD DE ANÁLISIS FINANCIERO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0842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63763"/>
            <a:ext cx="8201488" cy="188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7525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 en marzo ascendió a </a:t>
            </a:r>
            <a:r>
              <a:rPr lang="es-CL" sz="1600" b="1" dirty="0">
                <a:latin typeface="+mn-lt"/>
              </a:rPr>
              <a:t>$59.864 millones</a:t>
            </a:r>
            <a:r>
              <a:rPr lang="es-CL" sz="1600" dirty="0">
                <a:latin typeface="+mn-lt"/>
              </a:rPr>
              <a:t>, equivalente a un gasto de </a:t>
            </a:r>
            <a:r>
              <a:rPr lang="es-CL" sz="1600" b="1" dirty="0">
                <a:latin typeface="+mn-lt"/>
              </a:rPr>
              <a:t>12,1%</a:t>
            </a:r>
            <a:r>
              <a:rPr lang="es-CL" sz="1600" dirty="0">
                <a:latin typeface="+mn-lt"/>
              </a:rPr>
              <a:t> respecto al presupuesto inicial, erogación levemente superior a la registrada a igual mes del año 2016, y en línea respecto al gasto acumulado al primer trimestre del mismo año.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A nivel consolidado, el presupuesto vigente considera modificaciones por </a:t>
            </a:r>
            <a:r>
              <a:rPr lang="es-CL" sz="1600" b="1" dirty="0">
                <a:latin typeface="+mn-lt"/>
              </a:rPr>
              <a:t>$2.865 millones</a:t>
            </a:r>
            <a:r>
              <a:rPr lang="es-CL" sz="1600" dirty="0">
                <a:latin typeface="+mn-lt"/>
              </a:rPr>
              <a:t>, incrementando principalmente a los subtítulos 34 “servicio de la deuda” ($2.387 millones); 29 “adquisición de activos no financieros” ($777 millones);  y, el subtítulo 23 “prestaciones de seguridad social” ($415 millones); mientras que los subtítulos que presentan reducciones son el 22”bienes y servicios de consumo” ($144 millones); y 31 “iniciativas de inversión” (($637 millones)</a:t>
            </a:r>
            <a:r>
              <a:rPr lang="es-CL" sz="1600" b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>
                <a:latin typeface="+mn-lt"/>
              </a:rPr>
              <a:t>Respecto a los subtítulos, a la fecha el mayor gasto se registra en el subtítulo 34 “servicio de la deuda” con una ejecución de 139,2%</a:t>
            </a:r>
            <a:r>
              <a:rPr lang="es-CL" sz="1600" dirty="0">
                <a:latin typeface="+mn-lt"/>
              </a:rPr>
              <a:t>, afectando a los Programas: DIPRES ($2.395 millones); </a:t>
            </a:r>
            <a:r>
              <a:rPr lang="es-CL" sz="1600" dirty="0"/>
              <a:t>SII ($6.269 millones);</a:t>
            </a:r>
            <a:r>
              <a:rPr lang="es-CL" sz="1600" dirty="0">
                <a:latin typeface="+mn-lt"/>
              </a:rPr>
              <a:t> </a:t>
            </a:r>
            <a:r>
              <a:rPr lang="es-CL" sz="1600" dirty="0"/>
              <a:t>Aduanas ($2.316 millones); Tesorería ($72 millones); SBIF ($282 millones); y</a:t>
            </a:r>
            <a:r>
              <a:rPr lang="es-CL" sz="1600"/>
              <a:t>, CDE </a:t>
            </a:r>
            <a:r>
              <a:rPr lang="es-CL" sz="1600" dirty="0"/>
              <a:t>($69 millones) todos destinados a</a:t>
            </a:r>
            <a:r>
              <a:rPr lang="es-CL" sz="1600" dirty="0">
                <a:latin typeface="+mn-lt"/>
              </a:rPr>
              <a:t>l pago de las obligaciones devengadas al 31 de diciembre de 2016 </a:t>
            </a:r>
            <a:r>
              <a:rPr lang="es-CL" sz="1600" dirty="0"/>
              <a:t>(deuda flotante).  De los cuales, solo el Servicio de Aduanas y el CDE presentan los respectivos Decretos modificatorios</a:t>
            </a:r>
            <a:r>
              <a:rPr lang="es-CL" sz="1600" b="1" i="1" dirty="0">
                <a:latin typeface="+mn-lt"/>
              </a:rPr>
              <a:t>.</a:t>
            </a: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31409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17: SUPERINTENDENCIA DE CASINOS DE JUEGO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25" y="1868116"/>
            <a:ext cx="8210799" cy="127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088" y="514851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30: CONSEJO DE DEFENSA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35038"/>
            <a:ext cx="8201488" cy="322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el 75,2% del presupuesto inicial, se concentra en el </a:t>
            </a:r>
            <a:r>
              <a:rPr lang="es-CL" sz="1600" b="1" dirty="0"/>
              <a:t>Servicio de Impuestos Internos</a:t>
            </a:r>
            <a:r>
              <a:rPr lang="es-CL" sz="1600" dirty="0"/>
              <a:t> (37,5%), </a:t>
            </a:r>
            <a:r>
              <a:rPr lang="es-CL" sz="1600" b="1" dirty="0"/>
              <a:t>Servicio Nacional de Aduanas </a:t>
            </a:r>
            <a:r>
              <a:rPr lang="es-CL" sz="1600" dirty="0"/>
              <a:t>(14,3%), el </a:t>
            </a:r>
            <a:r>
              <a:rPr lang="es-CL" sz="1600" b="1" dirty="0"/>
              <a:t>Servicio de Tesorería </a:t>
            </a:r>
            <a:r>
              <a:rPr lang="es-CL" sz="1600" dirty="0"/>
              <a:t>(11,1%) y la </a:t>
            </a:r>
            <a:r>
              <a:rPr lang="es-CL" sz="1600" b="1" dirty="0"/>
              <a:t>Superintendencia de Bancos e Instituciones Financiera </a:t>
            </a:r>
            <a:r>
              <a:rPr lang="es-CL" sz="1600" dirty="0"/>
              <a:t>(12,3%), los que al mes de Marzo alcanzaron niveles de ejecución de </a:t>
            </a:r>
            <a:r>
              <a:rPr lang="es-CL" sz="1600" b="1" dirty="0"/>
              <a:t>27,8%, 22,3%, 28% y 37,9% </a:t>
            </a:r>
            <a:r>
              <a:rPr lang="es-CL" sz="1600" dirty="0"/>
              <a:t>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Superintendencia de Bancos e Instituciones Financiera </a:t>
            </a:r>
            <a:r>
              <a:rPr lang="es-CL" sz="1600" dirty="0"/>
              <a:t>es el que presenta el mayor avance con un 37,9%, explicado principalmente por el mayor gasto registrado en “</a:t>
            </a:r>
            <a:r>
              <a:rPr lang="es-CL" sz="1600" dirty="0" err="1"/>
              <a:t>integros</a:t>
            </a:r>
            <a:r>
              <a:rPr lang="es-CL" sz="1600" dirty="0"/>
              <a:t> al fisco” que a la fecha registra una ejecución de 44,5%, representando a su vez el 70% de los recursos del programa, mientras que la </a:t>
            </a:r>
            <a:r>
              <a:rPr lang="es-CL" sz="1600" b="1" dirty="0"/>
              <a:t>Secretaría y Administración General </a:t>
            </a:r>
            <a:r>
              <a:rPr lang="es-CL" sz="1600" dirty="0"/>
              <a:t>es la que presenta la erogación menor con un 17,5%, explicado principalmente por la baja ejecución del subtítulo 31 “iniciativas de inversión”, que alcanza el 9,4%.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490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68116"/>
            <a:ext cx="8201488" cy="262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6884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767" y="1882107"/>
            <a:ext cx="4085655" cy="2386732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422" y="1882107"/>
            <a:ext cx="4085655" cy="238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Marzo 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536813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5" y="1694925"/>
            <a:ext cx="8210799" cy="367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175" y="576750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01: SECRETARÍA Y ADMINISTRACIÓN GENERAL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175" y="1700808"/>
            <a:ext cx="8201650" cy="408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779" y="34645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06: UNIDAD ADMINISTRADORA DE LOS TRIBUNALES TRIBUTARIOS Y ADUANEROS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79" y="1988840"/>
            <a:ext cx="8207046" cy="147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907" y="405401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07: SISTEMA INTEGRADO DE COMERCIO EXTERIOR (SICEX)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10799" cy="213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2495</TotalTime>
  <Words>1025</Words>
  <Application>Microsoft Office PowerPoint</Application>
  <PresentationFormat>Presentación en pantalla (4:3)</PresentationFormat>
  <Paragraphs>88</Paragraphs>
  <Slides>21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Marzo de 2017 Partida 08: MINISTERIO DE HACIENDA</vt:lpstr>
      <vt:lpstr>Ejecución Presupuestaria de Gastos Acumulada al mes de Marzo de 2017  Ministerio de Hacienda</vt:lpstr>
      <vt:lpstr>Ejecución Presupuestaria de Gastos Acumulada al mes de Marzo de 2017  Ministerio de Hacienda</vt:lpstr>
      <vt:lpstr>Ejecución Presupuestaria de Gastos Acumulada al mes de Marzo de 2017  Ministerio de Hacienda</vt:lpstr>
      <vt:lpstr>Ejecución Presupuestaria de Gastos Acumulada al mes de Marzo de 2017  Ministerio de Hacienda</vt:lpstr>
      <vt:lpstr>Ejecución Presupuestaria de Gastos Acumulada al mes de Marzo de 2017  Partida 08,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143</cp:revision>
  <cp:lastPrinted>2016-07-04T14:42:46Z</cp:lastPrinted>
  <dcterms:created xsi:type="dcterms:W3CDTF">2016-06-23T13:38:47Z</dcterms:created>
  <dcterms:modified xsi:type="dcterms:W3CDTF">2017-06-05T21:31:30Z</dcterms:modified>
</cp:coreProperties>
</file>