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7"/>
  </p:notesMasterIdLst>
  <p:handoutMasterIdLst>
    <p:handoutMasterId r:id="rId28"/>
  </p:handoutMasterIdLst>
  <p:sldIdLst>
    <p:sldId id="256" r:id="rId3"/>
    <p:sldId id="298" r:id="rId4"/>
    <p:sldId id="264" r:id="rId5"/>
    <p:sldId id="263" r:id="rId6"/>
    <p:sldId id="265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17" r:id="rId16"/>
    <p:sldId id="307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374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03-05-2017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03-05-2017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 MARZO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07: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</a:t>
            </a:r>
            <a:r>
              <a:rPr lang="es-CL" sz="2400" b="1" dirty="0">
                <a:latin typeface="+mn-lt"/>
              </a:rPr>
              <a:t>DE ECONOMÍA, FOMENTO Y TURISMO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3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326998"/>
            <a:ext cx="8118104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03. PROGRAMA 01: SUBSECRETARÍA DE PESCA Y ACUICULTURA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56645"/>
            <a:ext cx="8229600" cy="3001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3" y="1700808"/>
            <a:ext cx="8029575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549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03. PROGRAMA 02: FONDO DE ADMINISTRACIÓN PESQUERO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3" y="1684338"/>
            <a:ext cx="8029575" cy="3688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784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04. PROGRAMA 01: SERVICIO NACIONAL DE PESCA Y ACUICULTURA 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313" y="1772816"/>
            <a:ext cx="6429375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198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9735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CORFO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1484785"/>
            <a:ext cx="8267700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771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9735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CORFO - CONTINUACIÓN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1628800"/>
            <a:ext cx="8267700" cy="43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130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9735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01: INSTITUTO NACIONAL DE ESTADÍSTICAS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1628800"/>
            <a:ext cx="8020050" cy="4849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601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02:  PROGRAMA CENSOS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1743074"/>
            <a:ext cx="8020050" cy="3990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257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08. PROGRAMA 01:FISCALÍA NACIONAL ECONÓMICA    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" y="2224088"/>
            <a:ext cx="7048500" cy="3005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48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09. PROGRAMA 01: SERVICIO NACIONAL DE TURISMO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28799"/>
            <a:ext cx="7010400" cy="388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061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25344"/>
            <a:ext cx="8406135" cy="293117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16. PROGRAMA 01:SERVICIO DE COOPERACIÓN TÉCNICA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3" y="1700808"/>
            <a:ext cx="8067675" cy="390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978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ECONOMÍA, FOMENTO Y TURISMO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838583" y="1284514"/>
            <a:ext cx="756084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400" dirty="0"/>
              <a:t>El presupuesto inicial del Ministerio de Economía alcanza los </a:t>
            </a:r>
            <a:r>
              <a:rPr lang="es-CL" sz="1400" dirty="0" smtClean="0"/>
              <a:t>M$1.218.509.762 </a:t>
            </a:r>
            <a:r>
              <a:rPr lang="es-CL" sz="1400" dirty="0"/>
              <a:t>. Distribuido en un </a:t>
            </a:r>
            <a:r>
              <a:rPr lang="es-CL" sz="1400" dirty="0" smtClean="0"/>
              <a:t>36,4% </a:t>
            </a:r>
            <a:r>
              <a:rPr lang="es-CL" sz="1400" dirty="0"/>
              <a:t>para Transferencias Corrientes; </a:t>
            </a:r>
            <a:r>
              <a:rPr lang="es-CL" sz="1400" dirty="0" smtClean="0"/>
              <a:t>30,5% </a:t>
            </a:r>
            <a:r>
              <a:rPr lang="es-CL" sz="1400" dirty="0"/>
              <a:t>Adquisición activos financieros; </a:t>
            </a:r>
            <a:r>
              <a:rPr lang="es-CL" sz="1400" dirty="0" smtClean="0"/>
              <a:t>13,1% </a:t>
            </a:r>
            <a:r>
              <a:rPr lang="es-CL" sz="1400" dirty="0"/>
              <a:t>Préstamos; </a:t>
            </a:r>
            <a:r>
              <a:rPr lang="es-CL" sz="1400" dirty="0" smtClean="0"/>
              <a:t>10,5% </a:t>
            </a:r>
            <a:r>
              <a:rPr lang="es-CL" sz="1400" dirty="0"/>
              <a:t>Gastos en </a:t>
            </a:r>
            <a:r>
              <a:rPr lang="es-CL" sz="1400" dirty="0" smtClean="0"/>
              <a:t>Personal. Los  </a:t>
            </a:r>
            <a:r>
              <a:rPr lang="es-CL" sz="1400" dirty="0"/>
              <a:t>cuatro Subtítulos de gastos concentran el  </a:t>
            </a:r>
            <a:r>
              <a:rPr lang="es-CL" sz="1400" dirty="0" smtClean="0"/>
              <a:t>90,5% </a:t>
            </a:r>
            <a:r>
              <a:rPr lang="es-CL" sz="1400" dirty="0"/>
              <a:t>del presupuesto total. </a:t>
            </a:r>
            <a:r>
              <a:rPr lang="es-CL" sz="1400" dirty="0" smtClean="0"/>
              <a:t>El restante 9,5% se destina a los subtítulos </a:t>
            </a:r>
            <a:r>
              <a:rPr lang="es-CL" sz="1400" dirty="0"/>
              <a:t>22, 23, 25, 26, 29, 31, 33 y </a:t>
            </a:r>
            <a:r>
              <a:rPr lang="es-CL" sz="1400" dirty="0" smtClean="0"/>
              <a:t>34.</a:t>
            </a:r>
            <a:endParaRPr lang="es-CL" sz="1400" dirty="0"/>
          </a:p>
          <a:p>
            <a:pPr algn="just"/>
            <a:endParaRPr lang="es-CL" sz="1400" dirty="0"/>
          </a:p>
          <a:p>
            <a:pPr algn="just"/>
            <a:r>
              <a:rPr lang="es-CL" sz="1400" dirty="0" smtClean="0"/>
              <a:t>A </a:t>
            </a:r>
            <a:r>
              <a:rPr lang="es-CL" sz="1400" dirty="0" smtClean="0"/>
              <a:t>marzo </a:t>
            </a:r>
            <a:r>
              <a:rPr lang="es-CL" sz="1400" dirty="0" smtClean="0"/>
              <a:t>2017, </a:t>
            </a:r>
            <a:r>
              <a:rPr lang="es-CL" sz="1400" dirty="0"/>
              <a:t>el presupuesto vigente del Ministerio de Economía </a:t>
            </a:r>
            <a:r>
              <a:rPr lang="es-CL" sz="1400" dirty="0" smtClean="0"/>
              <a:t> </a:t>
            </a:r>
            <a:r>
              <a:rPr lang="es-CL" sz="1400" dirty="0"/>
              <a:t>se incrementó en M$232.288 </a:t>
            </a:r>
            <a:r>
              <a:rPr lang="es-CL" sz="1400" dirty="0" smtClean="0"/>
              <a:t>, equivalente a un 0,02% del presupuesto inicial del Ministerio</a:t>
            </a:r>
            <a:r>
              <a:rPr lang="es-CL" sz="1400" dirty="0" smtClean="0"/>
              <a:t>.  </a:t>
            </a:r>
            <a:endParaRPr lang="es-CL" sz="1400" dirty="0"/>
          </a:p>
          <a:p>
            <a:endParaRPr lang="es-CL" sz="1400" dirty="0"/>
          </a:p>
          <a:p>
            <a:pPr algn="just"/>
            <a:r>
              <a:rPr lang="es-CL" sz="1400" dirty="0"/>
              <a:t>En cuanto a los porcentajes de ejecución, se observa un </a:t>
            </a:r>
            <a:r>
              <a:rPr lang="es-CL" sz="1400" dirty="0" smtClean="0"/>
              <a:t>8% </a:t>
            </a:r>
            <a:r>
              <a:rPr lang="es-CL" sz="1400" dirty="0"/>
              <a:t>en el nivel de ejecución respecto al presupuesto vigente </a:t>
            </a:r>
            <a:r>
              <a:rPr lang="es-CL" sz="1400" dirty="0" smtClean="0"/>
              <a:t> e </a:t>
            </a:r>
            <a:r>
              <a:rPr lang="es-CL" sz="1400" dirty="0"/>
              <a:t>inicial.</a:t>
            </a:r>
          </a:p>
          <a:p>
            <a:pPr algn="just"/>
            <a:endParaRPr lang="es-CL" sz="1400" dirty="0">
              <a:solidFill>
                <a:srgbClr val="FF0000"/>
              </a:solidFill>
            </a:endParaRPr>
          </a:p>
          <a:p>
            <a:pPr algn="just"/>
            <a:r>
              <a:rPr lang="es-CL" sz="1400" dirty="0" smtClean="0"/>
              <a:t>Respecto a la ejecución de programas las mayores tasas de ejecución del presupuesto vigente correspondieron a: INE </a:t>
            </a:r>
            <a:r>
              <a:rPr lang="es-CL" sz="1400" dirty="0" smtClean="0"/>
              <a:t>26,5%; Subsecretaría de Pesca y Acuicultura 25,5% </a:t>
            </a:r>
            <a:r>
              <a:rPr lang="es-CL" sz="1400" dirty="0" smtClean="0"/>
              <a:t>y </a:t>
            </a:r>
            <a:r>
              <a:rPr lang="es-CL" sz="1400" dirty="0" smtClean="0"/>
              <a:t>Superintendencia de Insolvencia y </a:t>
            </a:r>
            <a:r>
              <a:rPr lang="es-CL" sz="1400" dirty="0" err="1" smtClean="0"/>
              <a:t>Reemprendimiento</a:t>
            </a:r>
            <a:r>
              <a:rPr lang="es-CL" sz="1400" dirty="0" smtClean="0"/>
              <a:t> 24,5%. </a:t>
            </a:r>
            <a:r>
              <a:rPr lang="es-CL" sz="1400" dirty="0" smtClean="0"/>
              <a:t>En sentido contrario, las menores tasas correspondieron a: </a:t>
            </a:r>
            <a:r>
              <a:rPr lang="es-CL" sz="1400" dirty="0" smtClean="0"/>
              <a:t>Programa </a:t>
            </a:r>
            <a:r>
              <a:rPr lang="es-CL" sz="1400" dirty="0" smtClean="0"/>
              <a:t>Iniciativa Científica </a:t>
            </a:r>
            <a:r>
              <a:rPr lang="es-CL" sz="1400" dirty="0" err="1" smtClean="0"/>
              <a:t>Millenium</a:t>
            </a:r>
            <a:r>
              <a:rPr lang="es-CL" sz="1400" dirty="0" smtClean="0"/>
              <a:t> ; programa FIC y </a:t>
            </a:r>
            <a:r>
              <a:rPr lang="es-CL" sz="1400" dirty="0" err="1" smtClean="0"/>
              <a:t>Corfo</a:t>
            </a:r>
            <a:r>
              <a:rPr lang="es-CL" sz="1400" dirty="0" smtClean="0"/>
              <a:t>.</a:t>
            </a:r>
            <a:endParaRPr lang="es-CL" sz="1400" dirty="0" smtClean="0"/>
          </a:p>
          <a:p>
            <a:endParaRPr lang="es-CL" sz="1400" dirty="0"/>
          </a:p>
          <a:p>
            <a:pPr algn="just"/>
            <a:r>
              <a:rPr lang="es-CL" sz="1400" dirty="0" smtClean="0"/>
              <a:t>El </a:t>
            </a:r>
            <a:r>
              <a:rPr lang="es-CL" sz="1400" dirty="0"/>
              <a:t>Programa CORFO concentra el </a:t>
            </a:r>
            <a:r>
              <a:rPr lang="es-CL" sz="1400" dirty="0" smtClean="0"/>
              <a:t>69,9% </a:t>
            </a:r>
            <a:r>
              <a:rPr lang="es-CL" sz="1400" dirty="0"/>
              <a:t>del presupuesto de esta Partida presupuestaria y alcanzó </a:t>
            </a:r>
            <a:r>
              <a:rPr lang="es-CL" sz="1400" dirty="0" smtClean="0"/>
              <a:t> a </a:t>
            </a:r>
            <a:r>
              <a:rPr lang="es-CL" sz="1400" dirty="0" smtClean="0"/>
              <a:t>marzo </a:t>
            </a:r>
            <a:r>
              <a:rPr lang="es-CL" sz="1400" dirty="0" smtClean="0"/>
              <a:t>una </a:t>
            </a:r>
            <a:r>
              <a:rPr lang="es-CL" sz="1400" dirty="0"/>
              <a:t>ejecución de </a:t>
            </a:r>
            <a:r>
              <a:rPr lang="es-CL" sz="1400" dirty="0" smtClean="0"/>
              <a:t> </a:t>
            </a:r>
            <a:r>
              <a:rPr lang="es-CL" sz="1400" dirty="0" smtClean="0"/>
              <a:t>4,6% </a:t>
            </a:r>
            <a:r>
              <a:rPr lang="es-CL" sz="1400" dirty="0" smtClean="0"/>
              <a:t>del presupuesto aprobado por el Congreso.</a:t>
            </a:r>
            <a:endParaRPr lang="es-CL" sz="14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19. PROGRAMA 01:  COMITÉ INNOVA CHILE   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463" y="1985963"/>
            <a:ext cx="7077075" cy="3459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195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21. PROGRAMA 01: AGENCIA DE PROMOCIÓN DE LA INVERSIÓN EXTRANJERA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" y="2185988"/>
            <a:ext cx="7048500" cy="3115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846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23. PROGRAMA 01: INAPI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713" y="2276474"/>
            <a:ext cx="6886575" cy="3168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188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7"/>
            <a:ext cx="8406135" cy="3651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24. PROGRAMA 01: SUBSECRETARÍA DE TURISMO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1628799"/>
            <a:ext cx="7858125" cy="3981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345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25344"/>
            <a:ext cx="8406135" cy="293117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25. PROGRAMA 01: SUPERINTENDENCIA DE INSOLVENCIA Y REEMPRENDIMIENTO  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825" y="1772816"/>
            <a:ext cx="7372350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547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6237312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40768"/>
            <a:ext cx="8229600" cy="1620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4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4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33538"/>
            <a:ext cx="7467600" cy="4243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88467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MARZO 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07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558805"/>
            <a:ext cx="8406135" cy="182563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4" y="1334622"/>
            <a:ext cx="8057331" cy="5224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5537" y="515452"/>
            <a:ext cx="8748464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01: SUBSECRETARÍA DE ECONOMÍA Y EMPRESAS DE MENOR TAMAÑO    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0" y="1398933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1626603"/>
            <a:ext cx="8064896" cy="4898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07:PROGRAMA FONDO DE INNOVACIÓN PARA LA COMPETITIVIDAD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13" y="1628799"/>
            <a:ext cx="7496175" cy="4560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443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08: SECRETARÍA EJECUTIVA CONSEJO NACIONAL DE INNOVACIÓN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13" y="2532063"/>
            <a:ext cx="7496175" cy="2049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553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11: PROGRAMA INICIATIVA CIENTÍFICA MILLENIUM    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13" y="2189163"/>
            <a:ext cx="7496175" cy="311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260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02. PROGRAMA 01: SERVICIO NACIONAL DEL CONSUMIDOR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900" y="1712913"/>
            <a:ext cx="6934200" cy="4020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859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2099</TotalTime>
  <Words>878</Words>
  <Application>Microsoft Office PowerPoint</Application>
  <PresentationFormat>Presentación en pantalla (4:3)</PresentationFormat>
  <Paragraphs>104</Paragraphs>
  <Slides>24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7" baseType="lpstr">
      <vt:lpstr>1_Tema de Office</vt:lpstr>
      <vt:lpstr>Tema de Office</vt:lpstr>
      <vt:lpstr>Imagen de mapa de bits</vt:lpstr>
      <vt:lpstr>EJECUCIÓN PRESUPUESTARIA DE GASTOS ACUMULADA A MARZO 2017 PARTIDA 07: MINISTERIO DE ECONOMÍA, FOMENTO Y TURISMO</vt:lpstr>
      <vt:lpstr>EJECUCIÓN PRESUPUESTARIA DE GASTOS ACUMULADA A MARZO 2017  MINISTERIO DE ECONOMÍA, FOMENTO Y TURISMO</vt:lpstr>
      <vt:lpstr>EJECUCIÓN PRESUPUESTARIA DE GASTOS ACUMULADA A MARZO 2017  PARTIDA 07 MINISTERIO DE ECONOMÍA, FOMENTO Y TURISMO</vt:lpstr>
      <vt:lpstr>EJECUCIÓN PRESUPUESTARIA DE GASTOS ACUMULADA A MARZO 2017  PARTIDA 07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141</cp:revision>
  <cp:lastPrinted>2016-07-04T14:42:46Z</cp:lastPrinted>
  <dcterms:created xsi:type="dcterms:W3CDTF">2016-06-23T13:38:47Z</dcterms:created>
  <dcterms:modified xsi:type="dcterms:W3CDTF">2017-05-03T15:44:49Z</dcterms:modified>
</cp:coreProperties>
</file>