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  <p:sldMasterId id="2147483672" r:id="rId3"/>
    <p:sldMasterId id="2147483684" r:id="rId4"/>
    <p:sldMasterId id="2147483696" r:id="rId5"/>
    <p:sldMasterId id="2147483708" r:id="rId6"/>
    <p:sldMasterId id="2147483720" r:id="rId7"/>
  </p:sldMasterIdLst>
  <p:notesMasterIdLst>
    <p:notesMasterId r:id="rId21"/>
  </p:notesMasterIdLst>
  <p:handoutMasterIdLst>
    <p:handoutMasterId r:id="rId22"/>
  </p:handoutMasterIdLst>
  <p:sldIdLst>
    <p:sldId id="256" r:id="rId8"/>
    <p:sldId id="298" r:id="rId9"/>
    <p:sldId id="306" r:id="rId10"/>
    <p:sldId id="308" r:id="rId11"/>
    <p:sldId id="264" r:id="rId12"/>
    <p:sldId id="307" r:id="rId13"/>
    <p:sldId id="263" r:id="rId14"/>
    <p:sldId id="265" r:id="rId15"/>
    <p:sldId id="300" r:id="rId16"/>
    <p:sldId id="301" r:id="rId17"/>
    <p:sldId id="302" r:id="rId18"/>
    <p:sldId id="303" r:id="rId19"/>
    <p:sldId id="304" r:id="rId20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020" y="4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presProps" Target="pres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09-06-2017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09-06-2017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09-06-2017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09-06-2017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09-06-2017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09-06-2017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09-06-2017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09-06-2017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09-06-2017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09-06-2017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09-06-2017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09-06-2017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09-06-2017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09-06-2017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09-06-2017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5054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19609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98079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57668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340028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745068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397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09-06-2017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324852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957359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594328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445121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54294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33822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73901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586697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444712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578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09-06-2017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519002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139685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572001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63709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443330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65443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165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13315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189755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6881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09-06-2017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43375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317943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789608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9961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10921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832003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81635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1675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8426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9028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09-06-2017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4148038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236416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010981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636256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5836354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1511740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0633076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303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62892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93559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09-06-2017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4420303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912510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578746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1426779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0752891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6241366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1644087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5224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09-06-2017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09-06-2017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vmlDrawing" Target="../drawings/vmlDrawing3.v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oleObject" Target="../embeddings/oleObject3.bin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vmlDrawing" Target="../drawings/vmlDrawing4.v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oleObject" Target="../embeddings/oleObject4.bin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vmlDrawing" Target="../drawings/vmlDrawing5.v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oleObject" Target="../embeddings/oleObject5.bin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vmlDrawing" Target="../drawings/vmlDrawing6.v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Relationship Id="rId14" Type="http://schemas.openxmlformats.org/officeDocument/2006/relationships/oleObject" Target="../embeddings/oleObject6.bin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vmlDrawing" Target="../drawings/vmlDrawing7.v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Relationship Id="rId14" Type="http://schemas.openxmlformats.org/officeDocument/2006/relationships/oleObject" Target="../embeddings/oleObject7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09-06-2017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0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09-06-2017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3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4122755467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40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84413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391264815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64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89044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243561244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88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7773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4216952873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12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87973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3506092687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6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87453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35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7.emf"/><Relationship Id="rId4" Type="http://schemas.openxmlformats.org/officeDocument/2006/relationships/oleObject" Target="../embeddings/Hoja_de_c_lculo_de_Microsoft_Excel_97-20036.xls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46.xml"/><Relationship Id="rId1" Type="http://schemas.openxmlformats.org/officeDocument/2006/relationships/vmlDrawing" Target="../drawings/vmlDrawing15.vml"/><Relationship Id="rId5" Type="http://schemas.openxmlformats.org/officeDocument/2006/relationships/image" Target="../media/image8.emf"/><Relationship Id="rId4" Type="http://schemas.openxmlformats.org/officeDocument/2006/relationships/oleObject" Target="../embeddings/Hoja_de_c_lculo_de_Microsoft_Excel_97-20037.xls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57.xml"/><Relationship Id="rId1" Type="http://schemas.openxmlformats.org/officeDocument/2006/relationships/vmlDrawing" Target="../drawings/vmlDrawing16.vml"/><Relationship Id="rId5" Type="http://schemas.openxmlformats.org/officeDocument/2006/relationships/image" Target="../media/image9.emf"/><Relationship Id="rId4" Type="http://schemas.openxmlformats.org/officeDocument/2006/relationships/oleObject" Target="../embeddings/Hoja_de_c_lculo_de_Microsoft_Excel_97-20038.xls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68.xml"/><Relationship Id="rId1" Type="http://schemas.openxmlformats.org/officeDocument/2006/relationships/vmlDrawing" Target="../drawings/vmlDrawing17.vml"/><Relationship Id="rId5" Type="http://schemas.openxmlformats.org/officeDocument/2006/relationships/image" Target="../media/image10.emf"/><Relationship Id="rId4" Type="http://schemas.openxmlformats.org/officeDocument/2006/relationships/oleObject" Target="../embeddings/Hoja_de_c_lculo_de_Microsoft_Excel_97-20039.xls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2.emf"/><Relationship Id="rId4" Type="http://schemas.openxmlformats.org/officeDocument/2006/relationships/oleObject" Target="../embeddings/Hoja_de_c_lculo_de_Microsoft_Excel_97-20031.xls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3.emf"/><Relationship Id="rId4" Type="http://schemas.openxmlformats.org/officeDocument/2006/relationships/oleObject" Target="../embeddings/Hoja_de_c_lculo_de_Microsoft_Excel_97-20032.xls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4.emf"/><Relationship Id="rId5" Type="http://schemas.openxmlformats.org/officeDocument/2006/relationships/oleObject" Target="../embeddings/Hoja_de_c_lculo_de_Microsoft_Excel_97-20033.xls"/><Relationship Id="rId4" Type="http://schemas.openxmlformats.org/officeDocument/2006/relationships/oleObject" Target="../embeddings/oleObject11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5.emf"/><Relationship Id="rId4" Type="http://schemas.openxmlformats.org/officeDocument/2006/relationships/oleObject" Target="../embeddings/Hoja_de_c_lculo_de_Microsoft_Excel_97-20034.xls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6.emf"/><Relationship Id="rId4" Type="http://schemas.openxmlformats.org/officeDocument/2006/relationships/oleObject" Target="../embeddings/Hoja_de_c_lculo_de_Microsoft_Excel_97-20035.xls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AL MES DE MARZO DE 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06: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DE RELACIONES EXTERIORES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</a:t>
            </a:r>
            <a:r>
              <a:rPr lang="es-CL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s-CL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mayo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2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42329" y="4720059"/>
            <a:ext cx="8406135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Marzo de 2017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06, Capítulo 02,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02: Promoción de las Exportaciones</a:t>
            </a:r>
            <a:endParaRPr lang="es-CL" sz="18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34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5488848"/>
              </p:ext>
            </p:extLst>
          </p:nvPr>
        </p:nvGraphicFramePr>
        <p:xfrm>
          <a:off x="467544" y="1916832"/>
          <a:ext cx="8148280" cy="2619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34" name="Hoja de cálculo" r:id="rId4" imgW="7410585" imgH="2619465" progId="Excel.Sheet.8">
                  <p:embed/>
                </p:oleObj>
              </mc:Choice>
              <mc:Fallback>
                <p:oleObj name="Hoja de cálculo" r:id="rId4" imgW="7410585" imgH="261946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67544" y="1916832"/>
                        <a:ext cx="8148280" cy="2619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33517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4504035"/>
            <a:ext cx="8406135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Marzo de 2017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06, Capítulo 03,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01: Dirección de Fronteras y Límites de Estado</a:t>
            </a:r>
            <a:endParaRPr lang="es-CL" sz="18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4935" y="135985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4520830"/>
              </p:ext>
            </p:extLst>
          </p:nvPr>
        </p:nvGraphicFramePr>
        <p:xfrm>
          <a:off x="539552" y="1808212"/>
          <a:ext cx="7992888" cy="2628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57" name="Hoja de cálculo" r:id="rId4" imgW="7886700" imgH="2628900" progId="Excel.Sheet.8">
                  <p:embed/>
                </p:oleObj>
              </mc:Choice>
              <mc:Fallback>
                <p:oleObj name="Hoja de cálculo" r:id="rId4" imgW="7886700" imgH="262890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39552" y="1808212"/>
                        <a:ext cx="7992888" cy="2628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75065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5440139"/>
            <a:ext cx="8406135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Marzo de 2017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06, Capítulo 04,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01: Instituto Antártico Chileno</a:t>
            </a:r>
            <a:endParaRPr lang="es-CL" sz="18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45343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2996672"/>
              </p:ext>
            </p:extLst>
          </p:nvPr>
        </p:nvGraphicFramePr>
        <p:xfrm>
          <a:off x="539552" y="1767433"/>
          <a:ext cx="7992888" cy="3533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81" name="Hoja de cálculo" r:id="rId4" imgW="7915343" imgH="3533865" progId="Excel.Sheet.8">
                  <p:embed/>
                </p:oleObj>
              </mc:Choice>
              <mc:Fallback>
                <p:oleObj name="Hoja de cálculo" r:id="rId4" imgW="7915343" imgH="353386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39552" y="1767433"/>
                        <a:ext cx="7992888" cy="3533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2477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4293096"/>
            <a:ext cx="8406135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Marzo de 2017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06, Capítulo 05,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01: Agencia de Cooperación Internacional de Chile</a:t>
            </a:r>
            <a:endParaRPr lang="es-CL" sz="18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8888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0743180"/>
              </p:ext>
            </p:extLst>
          </p:nvPr>
        </p:nvGraphicFramePr>
        <p:xfrm>
          <a:off x="539552" y="1834505"/>
          <a:ext cx="7920880" cy="2314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05" name="Hoja de cálculo" r:id="rId4" imgW="7534343" imgH="2314575" progId="Excel.Sheet.8">
                  <p:embed/>
                </p:oleObj>
              </mc:Choice>
              <mc:Fallback>
                <p:oleObj name="Hoja de cálculo" r:id="rId4" imgW="7534343" imgH="231457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39552" y="1834505"/>
                        <a:ext cx="7920880" cy="2314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15925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Marzo 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Relaciones Exteriores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L" sz="1600" b="1" dirty="0"/>
              <a:t>La ejecución acumulada </a:t>
            </a:r>
            <a:r>
              <a:rPr lang="es-CL" sz="1600" b="1" dirty="0" smtClean="0"/>
              <a:t>en pesos, al Primer </a:t>
            </a:r>
            <a:r>
              <a:rPr lang="es-CL" sz="1600" b="1" dirty="0"/>
              <a:t>Trimestre de </a:t>
            </a:r>
            <a:r>
              <a:rPr lang="es-CL" sz="1600" b="1" dirty="0" smtClean="0"/>
              <a:t>2017</a:t>
            </a:r>
            <a:r>
              <a:rPr lang="es-CL" sz="1600" dirty="0" smtClean="0"/>
              <a:t> finalizó </a:t>
            </a:r>
            <a:r>
              <a:rPr lang="es-CL" sz="1600" dirty="0"/>
              <a:t>en </a:t>
            </a:r>
            <a:r>
              <a:rPr lang="es-CL" sz="1600" dirty="0" smtClean="0"/>
              <a:t>$18.516 </a:t>
            </a:r>
            <a:r>
              <a:rPr lang="es-CL" sz="1600" dirty="0"/>
              <a:t>millones, equivalentes a un </a:t>
            </a:r>
            <a:r>
              <a:rPr lang="es-CL" sz="1600" dirty="0" smtClean="0"/>
              <a:t>21% </a:t>
            </a:r>
            <a:r>
              <a:rPr lang="es-CL" sz="1600" dirty="0"/>
              <a:t>del Presupuesto </a:t>
            </a:r>
            <a:r>
              <a:rPr lang="es-CL" sz="1600" dirty="0" smtClean="0"/>
              <a:t>Vigente. En dólares se observó un 11% de avance presupuestario, que significó un total gastado de US$26 millones.</a:t>
            </a:r>
            <a:endParaRPr lang="es-CL" sz="1600" dirty="0"/>
          </a:p>
          <a:p>
            <a:pPr marL="342900" indent="-342900" algn="just">
              <a:buFont typeface="+mj-lt"/>
              <a:buAutoNum type="arabicPeriod"/>
            </a:pPr>
            <a:r>
              <a:rPr lang="es-MX" sz="1600" b="1" dirty="0" smtClean="0">
                <a:solidFill>
                  <a:prstClr val="black"/>
                </a:solidFill>
              </a:rPr>
              <a:t>Servicio de la Deuda:</a:t>
            </a:r>
            <a:r>
              <a:rPr lang="es-MX" sz="1600" dirty="0" smtClean="0">
                <a:solidFill>
                  <a:prstClr val="black"/>
                </a:solidFill>
              </a:rPr>
              <a:t> </a:t>
            </a:r>
            <a:r>
              <a:rPr lang="es-MX" sz="1600" dirty="0">
                <a:solidFill>
                  <a:prstClr val="black"/>
                </a:solidFill>
              </a:rPr>
              <a:t>la ley de presupuestos </a:t>
            </a:r>
            <a:r>
              <a:rPr lang="es-MX" sz="1600" dirty="0" smtClean="0">
                <a:solidFill>
                  <a:prstClr val="black"/>
                </a:solidFill>
              </a:rPr>
              <a:t>2017 autorizó recursos por $33 millones</a:t>
            </a:r>
            <a:r>
              <a:rPr lang="es-CL" sz="1600" dirty="0" smtClean="0">
                <a:solidFill>
                  <a:prstClr val="black"/>
                </a:solidFill>
              </a:rPr>
              <a:t> y al mes de marzo se han incluido recursos adicionales por $759 millones destinados a cumplir obligaciones del ejercicio presupuestario anterior (deuda flotante). Si embargo, se observa una ejecución presupuestaria de $1.340 millones, significando 169% de ejecución respecto a los recursos vigentes.</a:t>
            </a:r>
            <a:endParaRPr lang="es-CL" sz="1600" dirty="0">
              <a:solidFill>
                <a:prstClr val="black"/>
              </a:solidFill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 smtClean="0">
                <a:latin typeface="+mn-lt"/>
              </a:rPr>
              <a:t>En las transferencias corrientes </a:t>
            </a:r>
            <a:r>
              <a:rPr lang="es-CL" sz="1600" b="1" dirty="0" smtClean="0">
                <a:latin typeface="+mn-lt"/>
              </a:rPr>
              <a:t>de la Subsecretaría</a:t>
            </a:r>
            <a:r>
              <a:rPr lang="es-CL" sz="1600" dirty="0" smtClean="0">
                <a:latin typeface="+mn-lt"/>
              </a:rPr>
              <a:t>, que incluyen recursos para asignaciones  al sector privados, al Gobierno Central y para Otras Entidades Públicas, totalizaron desembolsos por $49 millones, con 4% de ejecución. Respecto a la transferencia para el “Instituto </a:t>
            </a:r>
            <a:r>
              <a:rPr lang="es-CL" sz="1600" dirty="0">
                <a:latin typeface="+mn-lt"/>
              </a:rPr>
              <a:t>Chileno de Campos de </a:t>
            </a:r>
            <a:r>
              <a:rPr lang="es-CL" sz="1600" dirty="0" smtClean="0">
                <a:latin typeface="+mn-lt"/>
              </a:rPr>
              <a:t>Hielo” (con recursos por $83 millones) </a:t>
            </a:r>
            <a:r>
              <a:rPr lang="es-CL" sz="1600" dirty="0">
                <a:latin typeface="+mn-lt"/>
              </a:rPr>
              <a:t>y para el “Consejo Chileno para las Relaciones </a:t>
            </a:r>
            <a:r>
              <a:rPr lang="es-CL" sz="1600" dirty="0" smtClean="0">
                <a:latin typeface="+mn-lt"/>
              </a:rPr>
              <a:t>Internacionales” (con $68 millones aprobados) no informan gasto.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>
                <a:latin typeface="+mn-lt"/>
              </a:rPr>
              <a:t>El </a:t>
            </a:r>
            <a:r>
              <a:rPr lang="es-CL" sz="1600" b="1" dirty="0">
                <a:latin typeface="+mn-lt"/>
              </a:rPr>
              <a:t>Registro de Chilenos en el </a:t>
            </a:r>
            <a:r>
              <a:rPr lang="es-CL" sz="1600" b="1" dirty="0" smtClean="0">
                <a:latin typeface="+mn-lt"/>
              </a:rPr>
              <a:t>Exterior</a:t>
            </a:r>
            <a:r>
              <a:rPr lang="es-CL" sz="1600" dirty="0" smtClean="0">
                <a:latin typeface="+mn-lt"/>
              </a:rPr>
              <a:t>, que pretende </a:t>
            </a:r>
            <a:r>
              <a:rPr lang="es-CL" sz="1600" dirty="0" smtClean="0"/>
              <a:t>obtener </a:t>
            </a:r>
            <a:r>
              <a:rPr lang="es-CL" sz="1600" dirty="0"/>
              <a:t>una caracterización demográfica, social, económica y organizacional de la población chilena residente en el extranjero</a:t>
            </a:r>
            <a:r>
              <a:rPr lang="es-CL" sz="1600" dirty="0" smtClean="0"/>
              <a:t>, </a:t>
            </a:r>
            <a:r>
              <a:rPr lang="es-CL" sz="1600" dirty="0" smtClean="0">
                <a:latin typeface="+mn-lt"/>
              </a:rPr>
              <a:t>con recursos autorizados en pesos y dólares, presentó un avance de 5% .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Marzo 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Relaciones Exteriores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buFont typeface="+mj-lt"/>
              <a:buAutoNum type="arabicPeriod" startAt="5"/>
            </a:pPr>
            <a:r>
              <a:rPr lang="es-CL" sz="1600" dirty="0" smtClean="0">
                <a:latin typeface="+mn-lt"/>
              </a:rPr>
              <a:t>En cuanto al programa </a:t>
            </a:r>
            <a:r>
              <a:rPr lang="es-CL" sz="1600" b="1" dirty="0" smtClean="0">
                <a:latin typeface="+mn-lt"/>
              </a:rPr>
              <a:t>“Comunidades de Chilenos en el Exterior”</a:t>
            </a:r>
            <a:r>
              <a:rPr lang="es-CL" sz="1600" dirty="0" smtClean="0">
                <a:latin typeface="+mn-lt"/>
              </a:rPr>
              <a:t>, al primer trimestre no se informan actividades para propiciar la participación de chilenos residentes en el exterior en las elecciones presidenciales del año 2017.</a:t>
            </a:r>
          </a:p>
          <a:p>
            <a:pPr marL="342900" indent="-342900" algn="just">
              <a:buFont typeface="+mj-lt"/>
              <a:buAutoNum type="arabicPeriod" startAt="5"/>
            </a:pPr>
            <a:r>
              <a:rPr lang="es-CL" sz="1600" dirty="0" smtClean="0">
                <a:latin typeface="+mn-lt"/>
              </a:rPr>
              <a:t>En la Dirección de Relaciones Económicas, el </a:t>
            </a:r>
            <a:r>
              <a:rPr lang="es-CL" sz="1600" b="1" dirty="0" smtClean="0">
                <a:latin typeface="+mn-lt"/>
              </a:rPr>
              <a:t>Programa </a:t>
            </a:r>
            <a:r>
              <a:rPr lang="es-CL" sz="1600" b="1" dirty="0">
                <a:latin typeface="+mn-lt"/>
              </a:rPr>
              <a:t>de Defensa </a:t>
            </a:r>
            <a:r>
              <a:rPr lang="es-CL" sz="1600" b="1" dirty="0" smtClean="0">
                <a:latin typeface="+mn-lt"/>
              </a:rPr>
              <a:t>Comercial</a:t>
            </a:r>
            <a:r>
              <a:rPr lang="es-CL" sz="1600" dirty="0" smtClean="0">
                <a:latin typeface="+mn-lt"/>
              </a:rPr>
              <a:t>, que </a:t>
            </a:r>
            <a:r>
              <a:rPr lang="es-CL" sz="1600" dirty="0">
                <a:latin typeface="+mn-lt"/>
              </a:rPr>
              <a:t>tiene por objetivo la defensa de los intereses comerciales nacionales, buscando soluciones a los conflictos dentro de los mecanismos establecidos dentro de los acuerdos internacionales suscritos, finalizó con una ejecución presupuestaria de un </a:t>
            </a:r>
            <a:r>
              <a:rPr lang="es-CL" sz="1600" dirty="0" smtClean="0">
                <a:latin typeface="+mn-lt"/>
              </a:rPr>
              <a:t>9% </a:t>
            </a:r>
            <a:r>
              <a:rPr lang="es-CL" sz="1600" dirty="0">
                <a:latin typeface="+mn-lt"/>
              </a:rPr>
              <a:t>del presupuesto </a:t>
            </a:r>
            <a:r>
              <a:rPr lang="es-CL" sz="1600" dirty="0" smtClean="0">
                <a:latin typeface="+mn-lt"/>
              </a:rPr>
              <a:t>vigente.</a:t>
            </a:r>
          </a:p>
          <a:p>
            <a:pPr marL="342900" indent="-342900" algn="just">
              <a:buFont typeface="+mj-lt"/>
              <a:buAutoNum type="arabicPeriod" startAt="5"/>
            </a:pPr>
            <a:r>
              <a:rPr lang="es-CL" sz="1600" dirty="0" smtClean="0">
                <a:latin typeface="+mn-lt"/>
              </a:rPr>
              <a:t>El </a:t>
            </a:r>
            <a:r>
              <a:rPr lang="es-CL" sz="1600" b="1" dirty="0" smtClean="0">
                <a:latin typeface="+mn-lt"/>
              </a:rPr>
              <a:t>Programa </a:t>
            </a:r>
            <a:r>
              <a:rPr lang="es-CL" sz="1600" b="1" dirty="0">
                <a:latin typeface="+mn-lt"/>
              </a:rPr>
              <a:t>Certificación de </a:t>
            </a:r>
            <a:r>
              <a:rPr lang="es-CL" sz="1600" b="1" dirty="0" smtClean="0">
                <a:latin typeface="+mn-lt"/>
              </a:rPr>
              <a:t>Origen</a:t>
            </a:r>
            <a:r>
              <a:rPr lang="es-CL" sz="1600" dirty="0" smtClean="0">
                <a:latin typeface="+mn-lt"/>
              </a:rPr>
              <a:t>, encargado </a:t>
            </a:r>
            <a:r>
              <a:rPr lang="es-CL" sz="1600" dirty="0">
                <a:latin typeface="+mn-lt"/>
              </a:rPr>
              <a:t>de prestar el servicio de Certificación de Origen a exportadores con productos con destino a la Unión Europea, EFTA y China, alcanzó un </a:t>
            </a:r>
            <a:r>
              <a:rPr lang="es-CL" sz="1600" dirty="0" smtClean="0">
                <a:latin typeface="+mn-lt"/>
              </a:rPr>
              <a:t>8% </a:t>
            </a:r>
            <a:r>
              <a:rPr lang="es-CL" sz="1600" dirty="0">
                <a:latin typeface="+mn-lt"/>
              </a:rPr>
              <a:t>de gasto total</a:t>
            </a:r>
            <a:r>
              <a:rPr lang="es-CL" sz="1600" dirty="0" smtClean="0">
                <a:latin typeface="+mn-lt"/>
              </a:rPr>
              <a:t>.</a:t>
            </a:r>
          </a:p>
          <a:p>
            <a:pPr marL="342900" indent="-342900" algn="just">
              <a:buFont typeface="+mj-lt"/>
              <a:buAutoNum type="arabicPeriod" startAt="5"/>
            </a:pPr>
            <a:r>
              <a:rPr lang="es-CL" sz="1600" dirty="0">
                <a:latin typeface="+mn-lt"/>
              </a:rPr>
              <a:t>Los </a:t>
            </a:r>
            <a:r>
              <a:rPr lang="es-CL" sz="1600" b="1" dirty="0">
                <a:latin typeface="+mn-lt"/>
              </a:rPr>
              <a:t>Proyectos y Actividades de </a:t>
            </a:r>
            <a:r>
              <a:rPr lang="es-CL" sz="1600" b="1" dirty="0" smtClean="0">
                <a:latin typeface="+mn-lt"/>
              </a:rPr>
              <a:t>Promoción</a:t>
            </a:r>
            <a:r>
              <a:rPr lang="es-CL" sz="1600" dirty="0" smtClean="0">
                <a:latin typeface="+mn-lt"/>
              </a:rPr>
              <a:t>, con recursos autorizados por $6.352 millones informan un avance de 31% del gasto.</a:t>
            </a:r>
          </a:p>
          <a:p>
            <a:pPr marL="342900" indent="-342900" algn="just">
              <a:buFont typeface="+mj-lt"/>
              <a:buAutoNum type="arabicPeriod" startAt="5"/>
            </a:pPr>
            <a:r>
              <a:rPr lang="es-CL" sz="1600" dirty="0" smtClean="0">
                <a:latin typeface="+mn-lt"/>
              </a:rPr>
              <a:t>En la </a:t>
            </a:r>
            <a:r>
              <a:rPr lang="es-CL" sz="1600" b="1" dirty="0" smtClean="0">
                <a:latin typeface="+mn-lt"/>
              </a:rPr>
              <a:t>Dirección de Fronteras y Límites </a:t>
            </a:r>
            <a:r>
              <a:rPr lang="es-CL" sz="1600" b="1" dirty="0">
                <a:latin typeface="+mn-lt"/>
              </a:rPr>
              <a:t>de Estado</a:t>
            </a:r>
            <a:r>
              <a:rPr lang="es-CL" sz="1600" dirty="0">
                <a:latin typeface="+mn-lt"/>
              </a:rPr>
              <a:t>, </a:t>
            </a:r>
            <a:r>
              <a:rPr lang="es-CL" sz="1600" dirty="0" smtClean="0">
                <a:latin typeface="+mn-lt"/>
              </a:rPr>
              <a:t>los </a:t>
            </a:r>
            <a:r>
              <a:rPr lang="es-CL" sz="1600" dirty="0">
                <a:latin typeface="+mn-lt"/>
              </a:rPr>
              <a:t>Programas Especiales de Fronteras y </a:t>
            </a:r>
            <a:r>
              <a:rPr lang="es-CL" sz="1600" dirty="0" smtClean="0">
                <a:latin typeface="+mn-lt"/>
              </a:rPr>
              <a:t>Límites</a:t>
            </a:r>
            <a:r>
              <a:rPr lang="es-CL" sz="1600" dirty="0">
                <a:latin typeface="+mn-lt"/>
              </a:rPr>
              <a:t>, </a:t>
            </a:r>
            <a:r>
              <a:rPr lang="es-CL" sz="1600" dirty="0" smtClean="0">
                <a:latin typeface="+mn-lt"/>
              </a:rPr>
              <a:t>que incluye </a:t>
            </a:r>
            <a:r>
              <a:rPr lang="es-CL" sz="1600" dirty="0">
                <a:latin typeface="+mn-lt"/>
              </a:rPr>
              <a:t>actividades relacionadas a </a:t>
            </a:r>
            <a:r>
              <a:rPr lang="es-CL" sz="1600" dirty="0" smtClean="0">
                <a:latin typeface="+mn-lt"/>
              </a:rPr>
              <a:t>la Plataforma </a:t>
            </a:r>
            <a:r>
              <a:rPr lang="es-CL" sz="1600" dirty="0">
                <a:latin typeface="+mn-lt"/>
              </a:rPr>
              <a:t>Continental Extendida y otras actividades de carácter </a:t>
            </a:r>
            <a:r>
              <a:rPr lang="es-CL" sz="1600" dirty="0" smtClean="0">
                <a:latin typeface="+mn-lt"/>
              </a:rPr>
              <a:t>reservado, ejecutaron un total de $1.004 millones (11% de avance presupuestario).</a:t>
            </a:r>
          </a:p>
          <a:p>
            <a:pPr marL="342900" indent="-342900" algn="just">
              <a:buFont typeface="+mj-lt"/>
              <a:buAutoNum type="arabicPeriod" startAt="5"/>
            </a:pPr>
            <a:r>
              <a:rPr lang="es-CL" sz="1600" dirty="0" smtClean="0">
                <a:latin typeface="+mn-lt"/>
              </a:rPr>
              <a:t>En el </a:t>
            </a:r>
            <a:r>
              <a:rPr lang="es-CL" sz="1600" b="1" dirty="0" smtClean="0">
                <a:latin typeface="+mn-lt"/>
              </a:rPr>
              <a:t>Instituto Antártico Chileno</a:t>
            </a:r>
            <a:r>
              <a:rPr lang="es-CL" sz="1600" dirty="0" smtClean="0">
                <a:latin typeface="+mn-lt"/>
              </a:rPr>
              <a:t> se observan 4 programas que no han </a:t>
            </a:r>
            <a:r>
              <a:rPr lang="es-CL" sz="1600" dirty="0">
                <a:latin typeface="+mn-lt"/>
              </a:rPr>
              <a:t>ejecutado gasto: Desarrollo de la Ciencia Antártica </a:t>
            </a:r>
            <a:r>
              <a:rPr lang="es-CL" sz="1600" dirty="0" smtClean="0">
                <a:latin typeface="+mn-lt"/>
              </a:rPr>
              <a:t>Concursable</a:t>
            </a:r>
            <a:r>
              <a:rPr lang="es-CL" sz="1600" dirty="0">
                <a:latin typeface="+mn-lt"/>
              </a:rPr>
              <a:t>, </a:t>
            </a:r>
            <a:r>
              <a:rPr lang="es-CL" sz="1600" dirty="0" smtClean="0">
                <a:latin typeface="+mn-lt"/>
              </a:rPr>
              <a:t>Tesis Antárticas</a:t>
            </a:r>
            <a:r>
              <a:rPr lang="es-CL" sz="1600" dirty="0">
                <a:latin typeface="+mn-lt"/>
              </a:rPr>
              <a:t>, Aligamiento Científico Internacional y Centro Antártico </a:t>
            </a:r>
            <a:r>
              <a:rPr lang="es-CL" sz="1600" dirty="0" smtClean="0">
                <a:latin typeface="+mn-lt"/>
              </a:rPr>
              <a:t>Internacional.</a:t>
            </a:r>
          </a:p>
        </p:txBody>
      </p:sp>
    </p:spTree>
    <p:extLst>
      <p:ext uri="{BB962C8B-B14F-4D97-AF65-F5344CB8AC3E}">
        <p14:creationId xmlns:p14="http://schemas.microsoft.com/office/powerpoint/2010/main" val="1435463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Marzo 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Relaciones Exteriores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buFont typeface="+mj-lt"/>
              <a:buAutoNum type="arabicPeriod" startAt="11"/>
            </a:pPr>
            <a:r>
              <a:rPr lang="es-CL" sz="1600" dirty="0" smtClean="0">
                <a:latin typeface="+mn-lt"/>
              </a:rPr>
              <a:t>En la </a:t>
            </a:r>
            <a:r>
              <a:rPr lang="es-CL" sz="1600" b="1" dirty="0" smtClean="0">
                <a:latin typeface="+mn-lt"/>
              </a:rPr>
              <a:t>Agencia de Cooperación Internacional</a:t>
            </a:r>
            <a:r>
              <a:rPr lang="es-CL" sz="1600" dirty="0" smtClean="0">
                <a:latin typeface="+mn-lt"/>
              </a:rPr>
              <a:t>, la transferencia al sector privado para “Cooperación Sur-Sur”, presentó una ejecución de recursos de 11%, con un total gastado de $534 millones. Esta asignación contiene recursos para becas de postgrado, becas Nelson Mandela, cooperación técnica bilateral y triangular, Alianza del Pacífico, entre otras.</a:t>
            </a:r>
          </a:p>
        </p:txBody>
      </p:sp>
    </p:spTree>
    <p:extLst>
      <p:ext uri="{BB962C8B-B14F-4D97-AF65-F5344CB8AC3E}">
        <p14:creationId xmlns:p14="http://schemas.microsoft.com/office/powerpoint/2010/main" val="2694649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Marzo 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4149080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3749338"/>
              </p:ext>
            </p:extLst>
          </p:nvPr>
        </p:nvGraphicFramePr>
        <p:xfrm>
          <a:off x="611560" y="2060848"/>
          <a:ext cx="7776863" cy="185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85" name="Hoja de cálculo" r:id="rId4" imgW="7115243" imgH="1857375" progId="Excel.Sheet.8">
                  <p:embed/>
                </p:oleObj>
              </mc:Choice>
              <mc:Fallback>
                <p:oleObj name="Hoja de cálculo" r:id="rId4" imgW="7115243" imgH="185737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11560" y="2060848"/>
                        <a:ext cx="7776863" cy="1857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Marzo 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4288011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dólares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5531444"/>
              </p:ext>
            </p:extLst>
          </p:nvPr>
        </p:nvGraphicFramePr>
        <p:xfrm>
          <a:off x="539552" y="1986905"/>
          <a:ext cx="7920879" cy="216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2" name="Hoja de cálculo" r:id="rId4" imgW="7115243" imgH="2162265" progId="Excel.Sheet.8">
                  <p:embed/>
                </p:oleObj>
              </mc:Choice>
              <mc:Fallback>
                <p:oleObj name="Hoja de cálculo" r:id="rId4" imgW="7115243" imgH="216226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39552" y="1986905"/>
                        <a:ext cx="7920879" cy="2162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48776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7" y="488467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Marzo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06 Resumen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por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342329" y="3783955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343883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5825613"/>
              </p:ext>
            </p:extLst>
          </p:nvPr>
        </p:nvGraphicFramePr>
        <p:xfrm>
          <a:off x="467544" y="1844824"/>
          <a:ext cx="8257410" cy="174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61" name="Hoja de cálculo" r:id="rId5" imgW="8200957" imgH="1743075" progId="Excel.Sheet.8">
                  <p:embed/>
                </p:oleObj>
              </mc:Choice>
              <mc:Fallback>
                <p:oleObj name="Hoja de cálculo" r:id="rId5" imgW="8200957" imgH="174307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67544" y="1844824"/>
                        <a:ext cx="8257410" cy="1743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304235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Mes de Marzo 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06, Capítulo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01, Programa 01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: Secretaría y Administración general y Servicio Exterior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376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2391563"/>
              </p:ext>
            </p:extLst>
          </p:nvPr>
        </p:nvGraphicFramePr>
        <p:xfrm>
          <a:off x="414335" y="1789137"/>
          <a:ext cx="8210799" cy="444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26" name="Hoja de cálculo" r:id="rId4" imgW="8763000" imgH="4448265" progId="Excel.Sheet.8">
                  <p:embed/>
                </p:oleObj>
              </mc:Choice>
              <mc:Fallback>
                <p:oleObj name="Hoja de cálculo" r:id="rId4" imgW="8763000" imgH="444826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4335" y="1789137"/>
                        <a:ext cx="8210799" cy="4448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42329" y="5445224"/>
            <a:ext cx="8406135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Marzo de 2017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06, Capítulo 02,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01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: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Dirección General de Relaciones Económicas Internacionales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5529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9026897"/>
              </p:ext>
            </p:extLst>
          </p:nvPr>
        </p:nvGraphicFramePr>
        <p:xfrm>
          <a:off x="467544" y="1916832"/>
          <a:ext cx="7992888" cy="338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10" name="Hoja de cálculo" r:id="rId4" imgW="7553257" imgH="3381285" progId="Excel.Sheet.8">
                  <p:embed/>
                </p:oleObj>
              </mc:Choice>
              <mc:Fallback>
                <p:oleObj name="Hoja de cálculo" r:id="rId4" imgW="7553257" imgH="338128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67544" y="1916832"/>
                        <a:ext cx="7992888" cy="3381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30116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6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1642</TotalTime>
  <Words>885</Words>
  <Application>Microsoft Office PowerPoint</Application>
  <PresentationFormat>Presentación en pantalla (4:3)</PresentationFormat>
  <Paragraphs>61</Paragraphs>
  <Slides>13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7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13</vt:i4>
      </vt:variant>
    </vt:vector>
  </HeadingPairs>
  <TitlesOfParts>
    <vt:vector size="22" baseType="lpstr">
      <vt:lpstr>1_Tema de Office</vt:lpstr>
      <vt:lpstr>Tema de Office</vt:lpstr>
      <vt:lpstr>2_Tema de Office</vt:lpstr>
      <vt:lpstr>3_Tema de Office</vt:lpstr>
      <vt:lpstr>4_Tema de Office</vt:lpstr>
      <vt:lpstr>5_Tema de Office</vt:lpstr>
      <vt:lpstr>6_Tema de Office</vt:lpstr>
      <vt:lpstr>Imagen de mapa de bits</vt:lpstr>
      <vt:lpstr>Hoja de cálculo</vt:lpstr>
      <vt:lpstr>EJECUCIÓN PRESUPUESTARIA DE GASTOS ACUMULADA AL MES DE MARZO DE 2017 PARTIDA 06: MINISTERIO DE RELACIONES EXTERIORES</vt:lpstr>
      <vt:lpstr>Ejecución Presupuestaria de Gastos Acumulada al Mes de Marzo de 2017  Ministerio de Relaciones Exteriores</vt:lpstr>
      <vt:lpstr>Ejecución Presupuestaria de Gastos Acumulada al Mes de Marzo de 2017  Ministerio de Relaciones Exteriores</vt:lpstr>
      <vt:lpstr>Ejecución Presupuestaria de Gastos Acumulada al Mes de Marzo de 2017  Ministerio de Relaciones Exteriores</vt:lpstr>
      <vt:lpstr>Ejecución Presupuestaria de Gastos Acumulada al Mes de Marzo de 2017  Partida 06 Ministerio de Relaciones Exteriores</vt:lpstr>
      <vt:lpstr>Ejecución Presupuestaria de Gastos Acumulada al Mes de Marzo de 2017  Partida 06 Ministerio de Relaciones Exteriores</vt:lpstr>
      <vt:lpstr>Ejecución Presupuestaria de Gastos Acumulada al Mes de Marzo de 2017  Partida 06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EDIAZ</cp:lastModifiedBy>
  <cp:revision>109</cp:revision>
  <cp:lastPrinted>2016-07-04T14:42:46Z</cp:lastPrinted>
  <dcterms:created xsi:type="dcterms:W3CDTF">2016-06-23T13:38:47Z</dcterms:created>
  <dcterms:modified xsi:type="dcterms:W3CDTF">2017-06-09T13:38:48Z</dcterms:modified>
</cp:coreProperties>
</file>