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98" r:id="rId9"/>
    <p:sldId id="306" r:id="rId10"/>
    <p:sldId id="308" r:id="rId11"/>
    <p:sldId id="264" r:id="rId12"/>
    <p:sldId id="307" r:id="rId13"/>
    <p:sldId id="263" r:id="rId14"/>
    <p:sldId id="265" r:id="rId15"/>
    <p:sldId id="300" r:id="rId16"/>
    <p:sldId id="301" r:id="rId17"/>
    <p:sldId id="302" r:id="rId18"/>
    <p:sldId id="303" r:id="rId19"/>
    <p:sldId id="304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275546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1264815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4356124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1695287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609268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72005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488848"/>
              </p:ext>
            </p:extLst>
          </p:nvPr>
        </p:nvGraphicFramePr>
        <p:xfrm>
          <a:off x="467544" y="1916832"/>
          <a:ext cx="814828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Hoja de cálculo" r:id="rId4" imgW="7410585" imgH="2619465" progId="Excel.Sheet.8">
                  <p:embed/>
                </p:oleObj>
              </mc:Choice>
              <mc:Fallback>
                <p:oleObj name="Hoja de cálculo" r:id="rId4" imgW="74105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14828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20830"/>
              </p:ext>
            </p:extLst>
          </p:nvPr>
        </p:nvGraphicFramePr>
        <p:xfrm>
          <a:off x="539552" y="1808212"/>
          <a:ext cx="7992888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08212"/>
                        <a:ext cx="7992888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44013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996672"/>
              </p:ext>
            </p:extLst>
          </p:nvPr>
        </p:nvGraphicFramePr>
        <p:xfrm>
          <a:off x="539552" y="1767433"/>
          <a:ext cx="7992888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Hoja de cálculo" r:id="rId4" imgW="7915343" imgH="3533865" progId="Excel.Sheet.8">
                  <p:embed/>
                </p:oleObj>
              </mc:Choice>
              <mc:Fallback>
                <p:oleObj name="Hoja de cálculo" r:id="rId4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67433"/>
                        <a:ext cx="7992888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743180"/>
              </p:ext>
            </p:extLst>
          </p:nvPr>
        </p:nvGraphicFramePr>
        <p:xfrm>
          <a:off x="539552" y="1834505"/>
          <a:ext cx="792088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Hoja de cálculo" r:id="rId4" imgW="7534343" imgH="2314575" progId="Excel.Sheet.8">
                  <p:embed/>
                </p:oleObj>
              </mc:Choice>
              <mc:Fallback>
                <p:oleObj name="Hoja de cálculo" r:id="rId4" imgW="75343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34505"/>
                        <a:ext cx="7920880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Primer </a:t>
            </a:r>
            <a:r>
              <a:rPr lang="es-CL" sz="1600" b="1" dirty="0"/>
              <a:t>Trimestre de </a:t>
            </a:r>
            <a:r>
              <a:rPr lang="es-CL" sz="1600" b="1" dirty="0" smtClean="0"/>
              <a:t>2017</a:t>
            </a:r>
            <a:r>
              <a:rPr lang="es-CL" sz="1600" dirty="0" smtClean="0"/>
              <a:t> finalizó </a:t>
            </a:r>
            <a:r>
              <a:rPr lang="es-CL" sz="1600" dirty="0"/>
              <a:t>en </a:t>
            </a:r>
            <a:r>
              <a:rPr lang="es-CL" sz="1600" dirty="0" smtClean="0"/>
              <a:t>$18.516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21% </a:t>
            </a:r>
            <a:r>
              <a:rPr lang="es-CL" sz="1600" dirty="0"/>
              <a:t>del Presupuesto </a:t>
            </a:r>
            <a:r>
              <a:rPr lang="es-CL" sz="1600" dirty="0" smtClean="0"/>
              <a:t>Vigente. En dólares se observó un 11% de avance presupuestario, que significó un total gastado de US$26 millones.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 smtClean="0">
                <a:solidFill>
                  <a:prstClr val="black"/>
                </a:solidFill>
              </a:rPr>
              <a:t>Servicio de la Deuda: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>
                <a:solidFill>
                  <a:prstClr val="black"/>
                </a:solidFill>
              </a:rPr>
              <a:t>la ley de presupuestos </a:t>
            </a:r>
            <a:r>
              <a:rPr lang="es-MX" sz="1600" dirty="0" smtClean="0">
                <a:solidFill>
                  <a:prstClr val="black"/>
                </a:solidFill>
              </a:rPr>
              <a:t>2017 autorizó recursos por $33 millones</a:t>
            </a:r>
            <a:r>
              <a:rPr lang="es-CL" sz="1600" dirty="0" smtClean="0">
                <a:solidFill>
                  <a:prstClr val="black"/>
                </a:solidFill>
              </a:rPr>
              <a:t> y al mes de marzo se han incluido recursos adicionales por $759 millones destinados a cumplir obligaciones del ejercicio presupuestario anterior (deuda flotante). Si embargo, se observa una ejecución presupuestaria de $1.340 millones, significando 169% de ejecución respecto a los recursos vigentes.</a:t>
            </a: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que incluyen recursos para asignaciones  al sector privados, al Gobierno Central y para Otras Entidades Públicas, totalizaron desembolsos por $49 millones, con 4% de ejecución. Respecto a la transferencia para el “Instituto </a:t>
            </a:r>
            <a:r>
              <a:rPr lang="es-CL" sz="1600" dirty="0">
                <a:latin typeface="+mn-lt"/>
              </a:rPr>
              <a:t>Chileno de Campos de </a:t>
            </a:r>
            <a:r>
              <a:rPr lang="es-CL" sz="1600" dirty="0" smtClean="0">
                <a:latin typeface="+mn-lt"/>
              </a:rPr>
              <a:t>Hielo” (con recursos por $83 millones) </a:t>
            </a:r>
            <a:r>
              <a:rPr lang="es-CL" sz="1600" dirty="0">
                <a:latin typeface="+mn-lt"/>
              </a:rPr>
              <a:t>y para el “Consejo Chileno para las Relaciones </a:t>
            </a:r>
            <a:r>
              <a:rPr lang="es-CL" sz="1600" dirty="0" smtClean="0">
                <a:latin typeface="+mn-lt"/>
              </a:rPr>
              <a:t>Internacionales” (con $68 millones aprobados) no informan gasto.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Registro de Chilenos en el </a:t>
            </a:r>
            <a:r>
              <a:rPr lang="es-CL" sz="1600" b="1" dirty="0" smtClean="0">
                <a:latin typeface="+mn-lt"/>
              </a:rPr>
              <a:t>Exterior</a:t>
            </a:r>
            <a:r>
              <a:rPr lang="es-CL" sz="1600" dirty="0" smtClean="0">
                <a:latin typeface="+mn-lt"/>
              </a:rPr>
              <a:t>, que pretende </a:t>
            </a:r>
            <a:r>
              <a:rPr lang="es-CL" sz="1600" dirty="0" smtClean="0"/>
              <a:t>obtener </a:t>
            </a:r>
            <a:r>
              <a:rPr lang="es-CL" sz="1600" dirty="0"/>
              <a:t>una caracterización demográfica, social, económica y organizacional de la población chilena residente en el extranjero</a:t>
            </a:r>
            <a:r>
              <a:rPr lang="es-CL" sz="1600" dirty="0" smtClean="0"/>
              <a:t>, </a:t>
            </a:r>
            <a:r>
              <a:rPr lang="es-CL" sz="1600" dirty="0" smtClean="0">
                <a:latin typeface="+mn-lt"/>
              </a:rPr>
              <a:t>con recursos autorizados en pesos y dólares, presentó un avance de 5% 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cuanto al programa </a:t>
            </a:r>
            <a:r>
              <a:rPr lang="es-CL" sz="1600" b="1" dirty="0" smtClean="0">
                <a:latin typeface="+mn-lt"/>
              </a:rPr>
              <a:t>“Comunidades de Chilenos en el Exterior”</a:t>
            </a:r>
            <a:r>
              <a:rPr lang="es-CL" sz="1600" dirty="0" smtClean="0">
                <a:latin typeface="+mn-lt"/>
              </a:rPr>
              <a:t>, al primer trimestre no se informan actividades para propiciar la participación de chilenos residentes en el exterior en las elecciones presidenciales del año 2017.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Dirección de Relaciones Económicas, 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9% </a:t>
            </a:r>
            <a:r>
              <a:rPr lang="es-CL" sz="1600" dirty="0">
                <a:latin typeface="+mn-lt"/>
              </a:rPr>
              <a:t>del presupuesto </a:t>
            </a:r>
            <a:r>
              <a:rPr lang="es-CL" sz="16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8%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</a:t>
            </a:r>
            <a:r>
              <a:rPr lang="es-CL" sz="1600" b="1" dirty="0" smtClean="0">
                <a:latin typeface="+mn-lt"/>
              </a:rPr>
              <a:t>Promoción</a:t>
            </a:r>
            <a:r>
              <a:rPr lang="es-CL" sz="1600" dirty="0" smtClean="0">
                <a:latin typeface="+mn-lt"/>
              </a:rPr>
              <a:t>, con recursos autorizados por $6.352 millones informan un avance de 31% del gasto.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Dirección de Fronteras y Límites </a:t>
            </a:r>
            <a:r>
              <a:rPr lang="es-CL" sz="1600" b="1" dirty="0">
                <a:latin typeface="+mn-lt"/>
              </a:rPr>
              <a:t>de Estado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Programas Especiales de Fronteras y </a:t>
            </a:r>
            <a:r>
              <a:rPr lang="es-CL" sz="1600" dirty="0" smtClean="0">
                <a:latin typeface="+mn-lt"/>
              </a:rPr>
              <a:t>Límites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que incluye </a:t>
            </a:r>
            <a:r>
              <a:rPr lang="es-CL" sz="1600" dirty="0">
                <a:latin typeface="+mn-lt"/>
              </a:rPr>
              <a:t>actividades relacionadas a </a:t>
            </a:r>
            <a:r>
              <a:rPr lang="es-CL" sz="1600" dirty="0" smtClean="0">
                <a:latin typeface="+mn-lt"/>
              </a:rPr>
              <a:t>la Plataforma </a:t>
            </a:r>
            <a:r>
              <a:rPr lang="es-CL" sz="1600" dirty="0">
                <a:latin typeface="+mn-lt"/>
              </a:rPr>
              <a:t>Continental Extendida y otras actividades de carácter </a:t>
            </a:r>
            <a:r>
              <a:rPr lang="es-CL" sz="1600" dirty="0" smtClean="0">
                <a:latin typeface="+mn-lt"/>
              </a:rPr>
              <a:t>reservado, ejecutaron un total de $1.004 millones (11% 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el </a:t>
            </a:r>
            <a:r>
              <a:rPr lang="es-CL" sz="1600" b="1" dirty="0" smtClean="0">
                <a:latin typeface="+mn-lt"/>
              </a:rPr>
              <a:t>Instituto Antártico Chileno</a:t>
            </a:r>
            <a:r>
              <a:rPr lang="es-CL" sz="1600" dirty="0" smtClean="0">
                <a:latin typeface="+mn-lt"/>
              </a:rPr>
              <a:t> se observan 4 programas que no han </a:t>
            </a:r>
            <a:r>
              <a:rPr lang="es-CL" sz="1600" dirty="0">
                <a:latin typeface="+mn-lt"/>
              </a:rPr>
              <a:t>ejecutado gasto: Desarrollo de la Ciencia Antártica </a:t>
            </a:r>
            <a:r>
              <a:rPr lang="es-CL" sz="1600" dirty="0" smtClean="0">
                <a:latin typeface="+mn-lt"/>
              </a:rPr>
              <a:t>Concursable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Tesis Antárticas</a:t>
            </a:r>
            <a:r>
              <a:rPr lang="es-CL" sz="1600" dirty="0">
                <a:latin typeface="+mn-lt"/>
              </a:rPr>
              <a:t>, Aligamiento Científico Internacional y Centro Antártico </a:t>
            </a:r>
            <a:r>
              <a:rPr lang="es-CL" sz="1600" dirty="0" smtClean="0">
                <a:latin typeface="+mn-lt"/>
              </a:rPr>
              <a:t>Internacional.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11%, con un total gastado de $534 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14908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749338"/>
              </p:ext>
            </p:extLst>
          </p:nvPr>
        </p:nvGraphicFramePr>
        <p:xfrm>
          <a:off x="611560" y="2060848"/>
          <a:ext cx="7776863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Hoja de cálculo" r:id="rId4" imgW="7115243" imgH="1857375" progId="Excel.Sheet.8">
                  <p:embed/>
                </p:oleObj>
              </mc:Choice>
              <mc:Fallback>
                <p:oleObj name="Hoja de cálculo" r:id="rId4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2060848"/>
                        <a:ext cx="7776863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8801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31444"/>
              </p:ext>
            </p:extLst>
          </p:nvPr>
        </p:nvGraphicFramePr>
        <p:xfrm>
          <a:off x="539552" y="1986905"/>
          <a:ext cx="7920879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Hoja de cálculo" r:id="rId4" imgW="7115243" imgH="2162265" progId="Excel.Sheet.8">
                  <p:embed/>
                </p:oleObj>
              </mc:Choice>
              <mc:Fallback>
                <p:oleObj name="Hoja de cálculo" r:id="rId4" imgW="71152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86905"/>
                        <a:ext cx="7920879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78395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825613"/>
              </p:ext>
            </p:extLst>
          </p:nvPr>
        </p:nvGraphicFramePr>
        <p:xfrm>
          <a:off x="467544" y="1844824"/>
          <a:ext cx="825741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Hoja de cálculo" r:id="rId5" imgW="8200957" imgH="1743075" progId="Excel.Sheet.8">
                  <p:embed/>
                </p:oleObj>
              </mc:Choice>
              <mc:Fallback>
                <p:oleObj name="Hoja de cálculo" r:id="rId5" imgW="8200957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5741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3042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76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391563"/>
              </p:ext>
            </p:extLst>
          </p:nvPr>
        </p:nvGraphicFramePr>
        <p:xfrm>
          <a:off x="414335" y="1789137"/>
          <a:ext cx="8210799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Hoja de cálculo" r:id="rId4" imgW="8763000" imgH="4448265" progId="Excel.Sheet.8">
                  <p:embed/>
                </p:oleObj>
              </mc:Choice>
              <mc:Fallback>
                <p:oleObj name="Hoja de cálculo" r:id="rId4" imgW="8763000" imgH="4448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5" y="1789137"/>
                        <a:ext cx="8210799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445224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026897"/>
              </p:ext>
            </p:extLst>
          </p:nvPr>
        </p:nvGraphicFramePr>
        <p:xfrm>
          <a:off x="467544" y="1916832"/>
          <a:ext cx="7992888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Hoja de cálculo" r:id="rId4" imgW="7553257" imgH="3381285" progId="Excel.Sheet.8">
                  <p:embed/>
                </p:oleObj>
              </mc:Choice>
              <mc:Fallback>
                <p:oleObj name="Hoja de cálculo" r:id="rId4" imgW="7553257" imgH="3381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7992888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885</Words>
  <Application>Microsoft Office PowerPoint</Application>
  <PresentationFormat>Presentación en pantalla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DE GASTOS ACUMULADA AL MES DE MARZO DE 2017 PARTIDA 06: MINISTERIO DE RELACIONES EXTERIORES</vt:lpstr>
      <vt:lpstr>Ejecución Presupuestaria de Gastos Acumulada al Mes de Marzo de 2017  Ministerio de Relaciones Exteriores</vt:lpstr>
      <vt:lpstr>Ejecución Presupuestaria de Gastos Acumulada al Mes de Marzo de 2017  Ministerio de Relaciones Exteriores</vt:lpstr>
      <vt:lpstr>Ejecución Presupuestaria de Gastos Acumulada al Mes de Marzo de 2017  Ministerio de Relaciones Exteriores</vt:lpstr>
      <vt:lpstr>Ejecución Presupuestaria de Gastos Acumulada al Mes de Marzo de 2017  Partida 06 Ministerio de Relaciones Exteriores</vt:lpstr>
      <vt:lpstr>Ejecución Presupuestaria de Gastos Acumulada al Mes de Marzo de 2017  Partida 06 Ministerio de Relaciones Exteriores</vt:lpstr>
      <vt:lpstr>Ejecución Presupuestaria de Gastos Acumulada al Mes de Marzo de 2017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109</cp:revision>
  <cp:lastPrinted>2016-07-04T14:42:46Z</cp:lastPrinted>
  <dcterms:created xsi:type="dcterms:W3CDTF">2016-06-23T13:38:47Z</dcterms:created>
  <dcterms:modified xsi:type="dcterms:W3CDTF">2017-06-09T13:38:48Z</dcterms:modified>
</cp:coreProperties>
</file>