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76" r:id="rId15"/>
    <p:sldId id="277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7" r:id="rId32"/>
    <p:sldId id="295" r:id="rId33"/>
    <p:sldId id="296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8" d="100"/>
          <a:sy n="78" d="100"/>
        </p:scale>
        <p:origin x="12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Marzo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9718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44824"/>
            <a:ext cx="8196511" cy="325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700809"/>
            <a:ext cx="8196511" cy="463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6612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79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3012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43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902587"/>
            <a:ext cx="8196511" cy="246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4401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44824"/>
            <a:ext cx="8187200" cy="359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395329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10799" cy="203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Subsecretaría de Prevención del Delito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724101"/>
            <a:ext cx="8187200" cy="379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39029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 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72464" cy="19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6612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 Servicio Nacional para Prevención y Rehabilitación Consumo de Drogas y Alcohol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935038"/>
            <a:ext cx="8196511" cy="371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$3.193.982 millones</a:t>
            </a:r>
            <a:r>
              <a:rPr lang="es-CL" sz="1600" dirty="0">
                <a:latin typeface="+mn-lt"/>
              </a:rPr>
              <a:t>, de los cuales un 39% se destina a gastos en personal, un 21% a iniciativas de inversión, un 20% a transferencias de capital, mientras que un 20% al resto de los subtítulos.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Marzo ascendió a </a:t>
            </a:r>
            <a:r>
              <a:rPr lang="es-CL" sz="1600" b="1" dirty="0">
                <a:latin typeface="+mn-lt"/>
              </a:rPr>
              <a:t>$276.130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8,6%</a:t>
            </a:r>
            <a:r>
              <a:rPr lang="es-CL" sz="1600" dirty="0">
                <a:latin typeface="+mn-lt"/>
              </a:rPr>
              <a:t> respecto de la ley inicial, superior en 1,2 puntos % respecto a igual mes del año 2016.  Con ello, la ejecución acumulada </a:t>
            </a:r>
            <a:r>
              <a:rPr lang="es-CL" sz="1600" dirty="0"/>
              <a:t>al primer trimestre de 2017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$820.186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25,3%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25,7%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Marzo un aumento consolidado del </a:t>
            </a:r>
            <a:r>
              <a:rPr lang="es-CL" sz="1600" b="1" dirty="0"/>
              <a:t>$52.338 millones</a:t>
            </a:r>
            <a:r>
              <a:rPr lang="es-CL" sz="1600" dirty="0"/>
              <a:t>.  Lo que se traduce en incrementos en la mayoría de sus subtítulos, destacando por su monto los subtítulos 34 “Servicio de la Deuda”, con $46.853 millones</a:t>
            </a:r>
            <a:r>
              <a:rPr lang="es-CL" sz="1600"/>
              <a:t>; 24 </a:t>
            </a:r>
            <a:r>
              <a:rPr lang="es-CL" sz="1600" dirty="0"/>
              <a:t>“Transferencias Corrientes”, con $10.172 millones; y, el subtítulo 29 “Adquisición de Activos No Financieros”, con $ 4.969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851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01488" cy="321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6703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1"/>
            <a:ext cx="8210799" cy="175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8210799" cy="152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05219"/>
            <a:ext cx="8201488" cy="260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5040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10799" cy="265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892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5"/>
            <a:ext cx="8210799" cy="372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35029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01488" cy="158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5522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72464" cy="213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822679"/>
            <a:ext cx="8406135" cy="3426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6"/>
            <a:ext cx="8210799" cy="401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>
                <a:latin typeface="+mn-lt"/>
              </a:rPr>
              <a:t>Transferencia de capital es el único subtítulo que presenta reducción en su presupuesto con un -</a:t>
            </a:r>
            <a:r>
              <a:rPr lang="es-CL" sz="1600" b="1" dirty="0">
                <a:latin typeface="+mn-lt"/>
              </a:rPr>
              <a:t>2,5%</a:t>
            </a:r>
            <a:r>
              <a:rPr lang="es-CL" sz="1600" dirty="0">
                <a:latin typeface="+mn-lt"/>
              </a:rPr>
              <a:t> (</a:t>
            </a:r>
            <a:r>
              <a:rPr lang="es-CL" sz="1600" dirty="0"/>
              <a:t>$15.699 millones)</a:t>
            </a:r>
            <a:r>
              <a:rPr lang="es-CL" sz="1600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82%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Desarrollo Regional y Administrativo, Carabineros de Chile </a:t>
            </a:r>
            <a:r>
              <a:rPr lang="es-CL" sz="1600" dirty="0"/>
              <a:t>y </a:t>
            </a:r>
            <a:r>
              <a:rPr lang="es-CL" sz="1600" b="1" dirty="0"/>
              <a:t>los Gobiernos Regionales</a:t>
            </a:r>
            <a:r>
              <a:rPr lang="es-CL" sz="1600" dirty="0"/>
              <a:t> (que representan a su vez el 19%, 31% y 32% respectivamente), los que al mes de Marzo alcanzaron niveles de ejecución de </a:t>
            </a:r>
            <a:r>
              <a:rPr lang="es-CL" sz="1600" b="1" dirty="0"/>
              <a:t>17,1%, 26,6% y 23,9%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Subsecretaría del Interior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97,5%</a:t>
            </a:r>
            <a:r>
              <a:rPr lang="es-CL" sz="1600" dirty="0"/>
              <a:t>, explicado por el nivel de gasto en las transferencias corrientes que a Marzo presenta una ejecución de </a:t>
            </a:r>
            <a:r>
              <a:rPr lang="es-CL" sz="1600" b="1" dirty="0"/>
              <a:t>181,5%, </a:t>
            </a:r>
            <a:r>
              <a:rPr lang="es-CL" sz="1600" dirty="0"/>
              <a:t>representando a su vez el 46,7% del presupuesto vigente de la Subsecretaría.  </a:t>
            </a:r>
            <a:r>
              <a:rPr lang="es-CL" sz="1600" b="1" u="sng" dirty="0"/>
              <a:t>Lo anterior, se explica por los mayores incrementos derivados de las emergencias vividas en el país ($31.618 millones, de dichos recursos sólo se encuentran con decreto $8.348 millones).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Mientras que </a:t>
            </a:r>
            <a:r>
              <a:rPr lang="es-CL" sz="1600" b="1" dirty="0"/>
              <a:t>Fondo Social </a:t>
            </a:r>
            <a:r>
              <a:rPr lang="es-CL" sz="1600" dirty="0"/>
              <a:t>es el que presenta la </a:t>
            </a:r>
            <a:r>
              <a:rPr lang="es-CL" sz="1600" b="1" dirty="0"/>
              <a:t>ejecución menor con un 0%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9411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01488" cy="307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9360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01: Gastos de Funcionamiento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26530"/>
            <a:ext cx="8210799" cy="300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02 y 03: Inversión Regional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328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79206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785620"/>
            <a:ext cx="8229601" cy="3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4085656" cy="252028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935" y="1988840"/>
            <a:ext cx="4078003" cy="2515195"/>
          </a:xfrm>
          <a:prstGeom prst="rect">
            <a:avLst/>
          </a:prstGeom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05,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59492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91635"/>
            <a:ext cx="8272464" cy="415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556792"/>
            <a:ext cx="8229599" cy="489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800179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68116"/>
            <a:ext cx="8196511" cy="39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7"/>
            <a:ext cx="8210799" cy="474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2568</TotalTime>
  <Words>1359</Words>
  <Application>Microsoft Office PowerPoint</Application>
  <PresentationFormat>Presentación en pantalla (4:3)</PresentationFormat>
  <Paragraphs>134</Paragraphs>
  <Slides>32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Marzo de 2017 Partida 05: MINISTERIO DEL INTERIOR Y SEGURIDAD PÚBLICA</vt:lpstr>
      <vt:lpstr>Ejecución Presupuestaria de Gastos Acumulada al Mes de Marzo de 2017  Ministerio del Interior y Seguridad Pública</vt:lpstr>
      <vt:lpstr>Ejecución Presupuestaria de Gastos Acumulada al Mes de Marzo de 2017  Ministerio del Interior y Seguridad Pública</vt:lpstr>
      <vt:lpstr>Ejecución Presupuestaria de Gastos Acumulada al Mes de Marzo de 2017  Ministerio del Interior y Seguridad Pública</vt:lpstr>
      <vt:lpstr>Ejecución Presupuestaria de Gastos Acumulada al Mes de Marzo de 2017  Ministerio del Interior y Seguridad Pública</vt:lpstr>
      <vt:lpstr>Ejecución Presupuestaria de Gastos Acumulada al mes de Marzo de 2017  Partida 05,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141</cp:revision>
  <cp:lastPrinted>2017-05-12T12:49:10Z</cp:lastPrinted>
  <dcterms:created xsi:type="dcterms:W3CDTF">2016-06-23T13:38:47Z</dcterms:created>
  <dcterms:modified xsi:type="dcterms:W3CDTF">2017-06-06T13:15:45Z</dcterms:modified>
</cp:coreProperties>
</file>