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Poder%20Judicial\Poder%20Judicial%20-%20monitoreo%20mensual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Poder%20Judicial\Poder%20Judicial%20-%20monitoreo%20mensual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% </a:t>
            </a:r>
            <a:r>
              <a:rPr lang="en-US" dirty="0" err="1"/>
              <a:t>Gasto</a:t>
            </a:r>
            <a:r>
              <a:rPr lang="en-US" baseline="0" dirty="0"/>
              <a:t> </a:t>
            </a:r>
            <a:r>
              <a:rPr lang="en-US" baseline="0" dirty="0" err="1"/>
              <a:t>Acumulado</a:t>
            </a:r>
            <a:r>
              <a:rPr lang="en-US" baseline="0" dirty="0"/>
              <a:t> a </a:t>
            </a:r>
            <a:r>
              <a:rPr lang="en-US" baseline="0" dirty="0" err="1" smtClean="0"/>
              <a:t>Marzo</a:t>
            </a:r>
            <a:r>
              <a:rPr lang="en-US" baseline="0" dirty="0" smtClean="0"/>
              <a:t> </a:t>
            </a:r>
            <a:r>
              <a:rPr lang="en-US" baseline="0" dirty="0" err="1"/>
              <a:t>respecto</a:t>
            </a:r>
            <a:r>
              <a:rPr lang="en-US" baseline="0" dirty="0"/>
              <a:t> a la Ley </a:t>
            </a:r>
            <a:r>
              <a:rPr lang="en-US" baseline="0" dirty="0" err="1"/>
              <a:t>Inicial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'Partida 03'!$C$18</c:f>
              <c:strCache>
                <c:ptCount val="1"/>
                <c:pt idx="0">
                  <c:v>GASTOS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1090332458442696E-2"/>
                  <c:y val="4.166666666666658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576552930883744E-2"/>
                  <c:y val="6.944444444444440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'Partida 03'!$D$17:$F$17</c:f>
              <c:strCache>
                <c:ptCount val="3"/>
                <c:pt idx="0">
                  <c:v>Ejecución a Enero</c:v>
                </c:pt>
                <c:pt idx="1">
                  <c:v>Ejecución a Febrero</c:v>
                </c:pt>
                <c:pt idx="2">
                  <c:v>Ejecución a Marzo</c:v>
                </c:pt>
              </c:strCache>
            </c:strRef>
          </c:cat>
          <c:val>
            <c:numRef>
              <c:f>'Partida 03'!$D$18:$F$18</c:f>
              <c:numCache>
                <c:formatCode>0.0%</c:formatCode>
                <c:ptCount val="3"/>
                <c:pt idx="0">
                  <c:v>6.7244975731483594E-2</c:v>
                </c:pt>
                <c:pt idx="1">
                  <c:v>0.14669437436682509</c:v>
                </c:pt>
                <c:pt idx="2">
                  <c:v>0.23098619542750204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78784"/>
        <c:axId val="113974592"/>
      </c:lineChart>
      <c:catAx>
        <c:axId val="11947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3974592"/>
        <c:crosses val="autoZero"/>
        <c:auto val="1"/>
        <c:lblAlgn val="ctr"/>
        <c:lblOffset val="100"/>
        <c:noMultiLvlLbl val="0"/>
      </c:catAx>
      <c:valAx>
        <c:axId val="1139745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19478784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>
                <a:effectLst/>
              </a:rPr>
              <a:t>% Gasto Mensual respecto a la Ley Inicial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03'!$C$21</c:f>
              <c:strCache>
                <c:ptCount val="1"/>
                <c:pt idx="0">
                  <c:v>GASTOS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'Partida 03'!$D$20:$F$20</c:f>
              <c:strCache>
                <c:ptCount val="3"/>
                <c:pt idx="0">
                  <c:v>Ejecución de Enero</c:v>
                </c:pt>
                <c:pt idx="1">
                  <c:v>Ejecución de Febrero</c:v>
                </c:pt>
                <c:pt idx="2">
                  <c:v>Ejecución de Marzo</c:v>
                </c:pt>
              </c:strCache>
            </c:strRef>
          </c:cat>
          <c:val>
            <c:numRef>
              <c:f>'Partida 03'!$D$21:$F$21</c:f>
              <c:numCache>
                <c:formatCode>0.0%</c:formatCode>
                <c:ptCount val="3"/>
                <c:pt idx="0">
                  <c:v>6.7244975731483594E-2</c:v>
                </c:pt>
                <c:pt idx="1">
                  <c:v>7.9449398635341492E-2</c:v>
                </c:pt>
                <c:pt idx="2">
                  <c:v>8.4291821060676952E-2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44160"/>
        <c:axId val="119432896"/>
      </c:barChart>
      <c:catAx>
        <c:axId val="11964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432896"/>
        <c:crosses val="autoZero"/>
        <c:auto val="1"/>
        <c:lblAlgn val="ctr"/>
        <c:lblOffset val="100"/>
        <c:noMultiLvlLbl val="0"/>
      </c:catAx>
      <c:valAx>
        <c:axId val="1194328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9644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1715940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571868"/>
              </p:ext>
            </p:extLst>
          </p:nvPr>
        </p:nvGraphicFramePr>
        <p:xfrm>
          <a:off x="539552" y="1895475"/>
          <a:ext cx="8076272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Hoja de cálculo" r:id="rId4" imgW="7858057" imgH="3066960" progId="Excel.Sheet.8">
                  <p:embed/>
                </p:oleObj>
              </mc:Choice>
              <mc:Fallback>
                <p:oleObj name="Hoja de cálculo" r:id="rId4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95475"/>
                        <a:ext cx="8076272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marzo de 2017,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$125.108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23%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$2.993 millones, que corresponden a recursos para la deuda flotante.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$11.696 millones (13% 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</a:t>
            </a:r>
            <a:r>
              <a:rPr lang="es-CL" sz="1600" dirty="0"/>
              <a:t>fueron informadas sin </a:t>
            </a:r>
            <a:r>
              <a:rPr lang="es-CL" sz="1600" dirty="0" smtClean="0"/>
              <a:t>ejecución.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9%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11%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16%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1%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352186"/>
              </p:ext>
            </p:extLst>
          </p:nvPr>
        </p:nvGraphicFramePr>
        <p:xfrm>
          <a:off x="1763688" y="2057400"/>
          <a:ext cx="547260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983269"/>
              </p:ext>
            </p:extLst>
          </p:nvPr>
        </p:nvGraphicFramePr>
        <p:xfrm>
          <a:off x="1763688" y="2057400"/>
          <a:ext cx="568863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64805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251822"/>
              </p:ext>
            </p:extLst>
          </p:nvPr>
        </p:nvGraphicFramePr>
        <p:xfrm>
          <a:off x="611560" y="1988840"/>
          <a:ext cx="7776864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988840"/>
                        <a:ext cx="7776864" cy="252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735063"/>
              </p:ext>
            </p:extLst>
          </p:nvPr>
        </p:nvGraphicFramePr>
        <p:xfrm>
          <a:off x="539553" y="2070436"/>
          <a:ext cx="7894836" cy="1854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Hoja de cálculo" r:id="rId5" imgW="7724843" imgH="1228725" progId="Excel.Sheet.8">
                  <p:embed/>
                </p:oleObj>
              </mc:Choice>
              <mc:Fallback>
                <p:oleObj name="Hoja de cálculo" r:id="rId5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3" y="2070436"/>
                        <a:ext cx="7894836" cy="1854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077114"/>
              </p:ext>
            </p:extLst>
          </p:nvPr>
        </p:nvGraphicFramePr>
        <p:xfrm>
          <a:off x="539552" y="1916832"/>
          <a:ext cx="792088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7920880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249836"/>
              </p:ext>
            </p:extLst>
          </p:nvPr>
        </p:nvGraphicFramePr>
        <p:xfrm>
          <a:off x="611560" y="1844824"/>
          <a:ext cx="7776863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Hoja de cálculo" r:id="rId4" imgW="7039043" imgH="980985" progId="Excel.Sheet.8">
                  <p:embed/>
                </p:oleObj>
              </mc:Choice>
              <mc:Fallback>
                <p:oleObj name="Hoja de cálculo" r:id="rId4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844824"/>
                        <a:ext cx="7776863" cy="151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021078"/>
              </p:ext>
            </p:extLst>
          </p:nvPr>
        </p:nvGraphicFramePr>
        <p:xfrm>
          <a:off x="539552" y="1636737"/>
          <a:ext cx="8085583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Hoja de cálculo" r:id="rId4" imgW="8020185" imgH="4600575" progId="Excel.Sheet.8">
                  <p:embed/>
                </p:oleObj>
              </mc:Choice>
              <mc:Fallback>
                <p:oleObj name="Hoja de cálculo" r:id="rId4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636737"/>
                        <a:ext cx="8085583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449</Words>
  <Application>Microsoft Office PowerPoint</Application>
  <PresentationFormat>Presentación en pantalla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PRESUPUESTARIA DE GASTOS ACUMULADA al mes de Marzo de 2017 Partida 03: PODER JUDICIAL</vt:lpstr>
      <vt:lpstr>Ejecución Presupuestaria de Gastos Acumulada al Mes de Marzo de 2017  Poder Judicial</vt:lpstr>
      <vt:lpstr>Ejecución Presupuestaria de Gastos Acumulada al Mes de Marzo de 2017  Poder Judicial</vt:lpstr>
      <vt:lpstr>Ejecución Presupuestaria de Gastos Acumulada al Mes de Marzo de 2017  Poder Judicial</vt:lpstr>
      <vt:lpstr>Ejecución Presupuestaria de Gastos Acumulada al Mes de Marzo de 2017  Partida 03 Poder Judicial</vt:lpstr>
      <vt:lpstr>Ejecución Presupuestaria de Gastos Acumulada al Mes de Marzo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90</cp:revision>
  <cp:lastPrinted>2016-07-04T14:42:46Z</cp:lastPrinted>
  <dcterms:created xsi:type="dcterms:W3CDTF">2016-06-23T13:38:47Z</dcterms:created>
  <dcterms:modified xsi:type="dcterms:W3CDTF">2017-06-09T13:27:38Z</dcterms:modified>
</cp:coreProperties>
</file>