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264" r:id="rId5"/>
    <p:sldId id="263" r:id="rId6"/>
    <p:sldId id="265" r:id="rId7"/>
    <p:sldId id="300" r:id="rId8"/>
    <p:sldId id="301" r:id="rId9"/>
    <p:sldId id="302" r:id="rId1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9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10-05-2017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10-05-2017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pres.c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2492896"/>
            <a:ext cx="8404499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MARZO </a:t>
            </a:r>
            <a:r>
              <a:rPr lang="es-CL" sz="2400" b="1" dirty="0" smtClean="0">
                <a:latin typeface="+mn-lt"/>
              </a:rPr>
              <a:t>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02: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CONGRESO NACIONAL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MAYO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8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CONGRESO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dirty="0" smtClean="0">
                <a:latin typeface="+mn-lt"/>
              </a:rPr>
              <a:t>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115616" y="1556791"/>
            <a:ext cx="712879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El presupuesto del Congreso </a:t>
            </a:r>
            <a:r>
              <a:rPr lang="es-CL" sz="1600" dirty="0" smtClean="0"/>
              <a:t>Nacional </a:t>
            </a:r>
            <a:r>
              <a:rPr lang="es-CL" sz="1600" dirty="0"/>
              <a:t>para el año </a:t>
            </a:r>
            <a:r>
              <a:rPr lang="es-CL" sz="1600" dirty="0" smtClean="0"/>
              <a:t>2017, </a:t>
            </a:r>
            <a:r>
              <a:rPr lang="es-CL" sz="1600" dirty="0"/>
              <a:t>es de continuidad, por ello sus ejes esenciales corresponden al financiamiento de los gasto en personal y en los gastos para el funcionamiento de las sedes de Valparaíso y Santiago</a:t>
            </a:r>
            <a:r>
              <a:rPr lang="es-CL" sz="1600" dirty="0" smtClean="0"/>
              <a:t>.</a:t>
            </a:r>
          </a:p>
          <a:p>
            <a:pPr algn="just"/>
            <a:endParaRPr lang="es-CL" sz="1600" dirty="0"/>
          </a:p>
          <a:p>
            <a:pPr algn="just"/>
            <a:r>
              <a:rPr lang="es-CL" sz="1600" dirty="0"/>
              <a:t>El presupuesto asignado en la Ley 20.882 alcanza los </a:t>
            </a:r>
            <a:r>
              <a:rPr lang="es-CL" sz="1600" dirty="0" smtClean="0"/>
              <a:t>M$118.580.103, </a:t>
            </a:r>
            <a:r>
              <a:rPr lang="es-CL" sz="1600" dirty="0"/>
              <a:t>un </a:t>
            </a:r>
            <a:r>
              <a:rPr lang="es-CL" sz="1600" dirty="0" smtClean="0"/>
              <a:t>56% </a:t>
            </a:r>
            <a:r>
              <a:rPr lang="es-CL" sz="1600" dirty="0"/>
              <a:t>destinado a Gastos en Personal; </a:t>
            </a:r>
            <a:r>
              <a:rPr lang="es-CL" sz="1600" dirty="0" smtClean="0"/>
              <a:t>31% </a:t>
            </a:r>
            <a:r>
              <a:rPr lang="es-CL" sz="1600" dirty="0"/>
              <a:t>para Transferencias Corrientes; 12,2% Gasto en Bienes y Servicios; y el 2</a:t>
            </a:r>
            <a:r>
              <a:rPr lang="es-CL" sz="1600" dirty="0" smtClean="0"/>
              <a:t>% </a:t>
            </a:r>
            <a:r>
              <a:rPr lang="es-CL" sz="1600" dirty="0"/>
              <a:t>restante se destina a Prestaciones de seguridad social; </a:t>
            </a:r>
            <a:r>
              <a:rPr lang="es-CL" sz="1600" dirty="0" smtClean="0"/>
              <a:t>y Servicio </a:t>
            </a:r>
            <a:r>
              <a:rPr lang="es-CL" sz="1600" dirty="0"/>
              <a:t>de la </a:t>
            </a:r>
            <a:r>
              <a:rPr lang="es-CL" sz="1600" dirty="0" smtClean="0"/>
              <a:t>Deuda. Similar a la observada en 2017.</a:t>
            </a:r>
          </a:p>
          <a:p>
            <a:pPr algn="just"/>
            <a:endParaRPr lang="es-CL" sz="1600" dirty="0"/>
          </a:p>
          <a:p>
            <a:pPr algn="just"/>
            <a:r>
              <a:rPr lang="es-CL" sz="1600" dirty="0"/>
              <a:t>El presupuesto del Congreso </a:t>
            </a:r>
            <a:r>
              <a:rPr lang="es-CL" sz="1600" dirty="0" smtClean="0"/>
              <a:t>no tuvo </a:t>
            </a:r>
            <a:r>
              <a:rPr lang="es-CL" sz="1600" dirty="0" smtClean="0"/>
              <a:t>modificaciones </a:t>
            </a:r>
            <a:r>
              <a:rPr lang="es-CL" sz="1600" dirty="0" smtClean="0"/>
              <a:t>en </a:t>
            </a:r>
            <a:r>
              <a:rPr lang="es-CL" sz="1600" dirty="0" smtClean="0"/>
              <a:t>marzo </a:t>
            </a:r>
            <a:r>
              <a:rPr lang="es-CL" sz="1600" dirty="0" smtClean="0"/>
              <a:t>2017. </a:t>
            </a:r>
            <a:r>
              <a:rPr lang="es-CL" sz="1600" dirty="0"/>
              <a:t>Y la ejecución alcanzó el </a:t>
            </a:r>
            <a:r>
              <a:rPr lang="es-CL" sz="1600" dirty="0" smtClean="0"/>
              <a:t> </a:t>
            </a:r>
            <a:r>
              <a:rPr lang="es-CL" sz="1600" dirty="0" smtClean="0"/>
              <a:t>23,7%  </a:t>
            </a:r>
            <a:r>
              <a:rPr lang="es-CL" sz="1600" dirty="0" smtClean="0"/>
              <a:t>tanto del presupuesto inicial y del vigente.</a:t>
            </a:r>
            <a:endParaRPr lang="es-CL" sz="1600" dirty="0"/>
          </a:p>
          <a:p>
            <a:pPr algn="just"/>
            <a:r>
              <a:rPr lang="es-CL" sz="1600" dirty="0"/>
              <a:t>La distribución del presupuesto a nivel de programas del Congreso Nacional, es la siguiente: Programa Cámara de Diputados concentra el </a:t>
            </a:r>
            <a:r>
              <a:rPr lang="es-CL" sz="1600" dirty="0" smtClean="0"/>
              <a:t>55% </a:t>
            </a:r>
            <a:r>
              <a:rPr lang="es-CL" sz="1600" dirty="0"/>
              <a:t>del presupuesto de esta Partida presupuestaria; el Senado un </a:t>
            </a:r>
            <a:r>
              <a:rPr lang="es-CL" sz="1600" dirty="0" smtClean="0"/>
              <a:t>34%, </a:t>
            </a:r>
            <a:r>
              <a:rPr lang="es-CL" sz="1600" dirty="0"/>
              <a:t>la Biblioteca un </a:t>
            </a:r>
            <a:r>
              <a:rPr lang="es-CL" sz="1600" dirty="0" smtClean="0"/>
              <a:t>10% </a:t>
            </a:r>
            <a:r>
              <a:rPr lang="es-CL" sz="1600" dirty="0"/>
              <a:t>y el Consejo Resolutivo de Asignaciones Parlamentarias un 1</a:t>
            </a:r>
            <a:r>
              <a:rPr lang="es-CL" sz="1600" dirty="0" smtClean="0"/>
              <a:t>%.</a:t>
            </a:r>
          </a:p>
          <a:p>
            <a:pPr algn="just"/>
            <a:endParaRPr lang="es-CL" sz="1600" dirty="0"/>
          </a:p>
          <a:p>
            <a:pPr algn="just"/>
            <a:r>
              <a:rPr lang="es-CL" sz="1600" dirty="0"/>
              <a:t>Respecto a la ejecución, el Senado acumuló un </a:t>
            </a:r>
            <a:r>
              <a:rPr lang="es-CL" sz="1600" dirty="0" smtClean="0"/>
              <a:t>23%, </a:t>
            </a:r>
            <a:r>
              <a:rPr lang="es-CL" sz="1600" dirty="0"/>
              <a:t>Cámara </a:t>
            </a:r>
            <a:r>
              <a:rPr lang="es-CL" sz="1600" dirty="0" smtClean="0"/>
              <a:t> </a:t>
            </a:r>
            <a:r>
              <a:rPr lang="es-CL" sz="1600" dirty="0" smtClean="0"/>
              <a:t>24%,  </a:t>
            </a:r>
            <a:r>
              <a:rPr lang="es-CL" sz="1600" dirty="0"/>
              <a:t>Biblioteca del Congreso </a:t>
            </a:r>
            <a:r>
              <a:rPr lang="es-CL" sz="1600" dirty="0" smtClean="0"/>
              <a:t>24%, </a:t>
            </a:r>
            <a:r>
              <a:rPr lang="es-CL" sz="1600" dirty="0"/>
              <a:t>y Consejo Resolutivo de Asignaciones Parlamentarias </a:t>
            </a:r>
            <a:r>
              <a:rPr lang="es-CL" sz="1600" dirty="0" smtClean="0"/>
              <a:t>  </a:t>
            </a:r>
            <a:r>
              <a:rPr lang="es-CL" sz="1600" dirty="0" smtClean="0"/>
              <a:t>21</a:t>
            </a:r>
            <a:r>
              <a:rPr lang="es-CL" sz="1600" dirty="0" smtClean="0"/>
              <a:t>% de gasto devengado.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CONGRESO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594928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</a:t>
            </a:r>
            <a:r>
              <a:rPr lang="es-CL" sz="1050" dirty="0"/>
              <a:t> </a:t>
            </a:r>
            <a:r>
              <a:rPr lang="es-CL" sz="1050" dirty="0" smtClean="0"/>
              <a:t>de Ejecución Partida”,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3" y="2436813"/>
            <a:ext cx="8181975" cy="199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04664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RESUMEN POR CAPÍTULOS CONGRESO NACIONAL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 smtClean="0"/>
              <a:t>Fuente</a:t>
            </a:r>
            <a:r>
              <a:rPr lang="es-CL" sz="1050" dirty="0" smtClean="0"/>
              <a:t>: Elaboración Unidad Asesoría Presupuestaria del Senado en base a “Informe Ejecución Capítulo”, disponible en </a:t>
            </a:r>
            <a:r>
              <a:rPr lang="es-CL" sz="1050" u="sng" dirty="0" smtClean="0">
                <a:hlinkClick r:id="rId3"/>
              </a:rPr>
              <a:t>www.dipres.cl</a:t>
            </a:r>
            <a:endParaRPr lang="es-CL" sz="1050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2798763"/>
            <a:ext cx="8305800" cy="1998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SENADO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38" y="1628800"/>
            <a:ext cx="7096125" cy="449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457200" y="519814"/>
            <a:ext cx="8229600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02. PROGRAMA 01. CÁMARA DE DIPUTADOS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356350"/>
            <a:ext cx="8496944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484784"/>
            <a:ext cx="8286750" cy="4400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535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457200" y="519814"/>
            <a:ext cx="8229600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PROGRAMA 01. BIBLIOTECA DEL CONGRESO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356350"/>
            <a:ext cx="835292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038" y="1628800"/>
            <a:ext cx="6257925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760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457200" y="381315"/>
            <a:ext cx="8229600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01.CONSEJO RESOLUTIVO DE ASIGNACIONES PARLAMENTARIAS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356350"/>
            <a:ext cx="8496944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204864"/>
            <a:ext cx="6858000" cy="2664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735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1700</TotalTime>
  <Words>434</Words>
  <Application>Microsoft Office PowerPoint</Application>
  <PresentationFormat>Presentación en pantalla (4:3)</PresentationFormat>
  <Paragraphs>41</Paragraphs>
  <Slides>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1_Tema de Office</vt:lpstr>
      <vt:lpstr>Tema de Office</vt:lpstr>
      <vt:lpstr>Imagen de mapa de bits</vt:lpstr>
      <vt:lpstr>EJECUCIÓN PRESUPUESTARIA DE GASTOS ACUMULADA MARZO 2017 PARTIDA 02: CONGRESO NACIONAL</vt:lpstr>
      <vt:lpstr>EJECUCIÓN PRESUPUESTARIA DE GASTOS MARZO 2017   CONGRESO NACIONAL</vt:lpstr>
      <vt:lpstr>EJECUCIÓN PRESUPUESTARIA DE GASTOS A MARZO 2017  CONGRESO NACIONAL</vt:lpstr>
      <vt:lpstr>EJECUCIÓN PRESUPUESTARIA DE GASTOS MARZO 2017  RESUMEN POR CAPÍTULOS CONGRESO NACIONAL</vt:lpstr>
      <vt:lpstr>Presentación de PowerPoint</vt:lpstr>
      <vt:lpstr>EJECUCIÓN PRESUPUESTARIA DE GASTOS MARZO 2017 CAPÍTULO 02. PROGRAMA 01. CÁMARA DE DIPUTADOS</vt:lpstr>
      <vt:lpstr>EJECUCIÓN PRESUPUESTARIA DE GASTOS MARZO 2017 CAPÍTULO 03. PROGRAMA 01. BIBLIOTECA DEL CONGRESO</vt:lpstr>
      <vt:lpstr>EJECUCIÓN PRESUPUESTARIA DE GASTOS MARZO 2017 CAPÍTULO 04. PROGRAMA 01.CONSEJO RESOLUTIVO DE ASIGNACIONES PARLAMENTARIAS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96</cp:revision>
  <cp:lastPrinted>2016-07-04T14:42:46Z</cp:lastPrinted>
  <dcterms:created xsi:type="dcterms:W3CDTF">2016-06-23T13:38:47Z</dcterms:created>
  <dcterms:modified xsi:type="dcterms:W3CDTF">2017-05-10T12:41:07Z</dcterms:modified>
</cp:coreProperties>
</file>