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Junio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50: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TESORO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3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A835065-1467-422E-A7C8-B1EE218CA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00809"/>
            <a:ext cx="8300576" cy="447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25679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A0E2B5E-8934-4159-BAA4-6E1B1A65A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652092"/>
            <a:ext cx="8300576" cy="260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2373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854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C0EE1E0-7BC3-448A-80D7-2DB5A1109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43884"/>
            <a:ext cx="8300576" cy="439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04: SERVICIO DE LA DEUDA PÚBLICA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86345" y="645333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 a Informes de ejecución presupuestaria mensual de DIPRES</a:t>
            </a:r>
            <a:endParaRPr lang="es-CL" sz="1050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412578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616B77C-E1BC-478B-95ED-01BB5EB7F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96109"/>
            <a:ext cx="8210799" cy="2131862"/>
          </a:xfrm>
          <a:prstGeom prst="rect">
            <a:avLst/>
          </a:prstGeom>
        </p:spPr>
      </p:pic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B754FB1B-C7C9-486E-A532-639A8D6F9B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265296"/>
              </p:ext>
            </p:extLst>
          </p:nvPr>
        </p:nvGraphicFramePr>
        <p:xfrm>
          <a:off x="414336" y="4546120"/>
          <a:ext cx="8210799" cy="1907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Worksheet" r:id="rId4" imgW="8772567" imgH="2028780" progId="Excel.Sheet.12">
                  <p:embed/>
                </p:oleObj>
              </mc:Choice>
              <mc:Fallback>
                <p:oleObj name="Worksheet" r:id="rId4" imgW="8772567" imgH="20287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4546120"/>
                        <a:ext cx="8210799" cy="1907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05: APORTE FISCAL LIBRE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4999" y="1215891"/>
            <a:ext cx="8303135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459" y="652025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21D91BC-AD6C-4381-BD9A-5B9CD4F7D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1484784"/>
            <a:ext cx="8210799" cy="499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05: APORTE FISCAL LIBRE</a:t>
            </a: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65762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6B0BE9B-FF66-41B9-942A-C767460A9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10" y="1700809"/>
            <a:ext cx="8212025" cy="295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06: FONDO DE RESERVA DE PENSIONES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33337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340768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</a:t>
            </a:r>
            <a:r>
              <a:rPr lang="es-CL" sz="1600" b="1" dirty="0">
                <a:ea typeface="Verdana" pitchFamily="34" charset="0"/>
                <a:cs typeface="Verdana" pitchFamily="34" charset="0"/>
              </a:rPr>
              <a:t>Junio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 2017 de Fondo FRP en millones de dólares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B989827-49DE-4DCE-9B03-066FE7F04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3789040"/>
            <a:ext cx="8210799" cy="201113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7799AB0-09F0-4DCD-8FCD-F58C74E71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8244" y="1795941"/>
            <a:ext cx="3582982" cy="144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07: FONDO DE ESTABILIZACIÓN ECONÓMICA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</a:t>
            </a:r>
            <a:r>
              <a:rPr lang="es-CL" sz="1600" b="1" dirty="0">
                <a:ea typeface="Verdana" pitchFamily="34" charset="0"/>
                <a:cs typeface="Verdana" pitchFamily="34" charset="0"/>
              </a:rPr>
              <a:t>Junio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 2017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271562" y="3429000"/>
            <a:ext cx="822960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48A56A2-BADA-4874-998C-034AF7213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3787800"/>
            <a:ext cx="8272464" cy="245448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4C25841-656D-4612-9C76-ABC5C81D6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0526" y="1936618"/>
            <a:ext cx="3518417" cy="139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28711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08: FONDO PARA LA EDUCACIÓN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2495" y="41360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7D84B12-7E07-45CE-9A6D-742FE39EC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24101"/>
            <a:ext cx="8300576" cy="156301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DEE70A9-436D-4C00-8C3F-DFBF206FD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224" y="4509120"/>
            <a:ext cx="8300576" cy="178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09: FONDO DE APOYO REGIONAL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A8B7812-BABA-46BA-96EC-499D51A7E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24099"/>
            <a:ext cx="8238911" cy="437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moneda nacional, </a:t>
            </a:r>
            <a:r>
              <a:rPr lang="es-CL" sz="1600" dirty="0"/>
              <a:t>la ejecución de la Partida Tesoro Público acumulada al mes de junio, </a:t>
            </a:r>
            <a:r>
              <a:rPr lang="es-CL" sz="1600" b="1" dirty="0"/>
              <a:t>ascendió a 55,2% </a:t>
            </a:r>
            <a:r>
              <a:rPr lang="es-CL" sz="1600" dirty="0"/>
              <a:t>respecto del presupuesto vigente.  Dentro del presupuesto de ésta Partida, el 82%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consolidado, el presupuesto vigente considera reducciones por </a:t>
            </a:r>
            <a:r>
              <a:rPr lang="es-CL" sz="1600" b="1" dirty="0"/>
              <a:t>$14.918 millones</a:t>
            </a:r>
            <a:r>
              <a:rPr lang="es-CL" sz="1600" dirty="0"/>
              <a:t>, afectando a los subtítulos 24 “transferencias corrientes”, por $229.079 millones y 33 “transferencias de capital”, por $14.911 millón, mientras se registran incrementos en el subtítulo 27 “aporte fiscal libre”, por $258.663 millones y en el subtítulo 28 “aporte fiscal para servicio de la deuda”, por $247 millones</a:t>
            </a:r>
            <a:r>
              <a:rPr lang="es-CL" sz="1600" b="1" dirty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El </a:t>
            </a:r>
            <a:r>
              <a:rPr lang="es-CL" sz="1600" b="1" dirty="0">
                <a:solidFill>
                  <a:prstClr val="black"/>
                </a:solidFill>
              </a:rPr>
              <a:t>gasto de la Partida </a:t>
            </a:r>
            <a:r>
              <a:rPr lang="es-CL" sz="1600" dirty="0">
                <a:solidFill>
                  <a:prstClr val="black"/>
                </a:solidFill>
              </a:rPr>
              <a:t>en</a:t>
            </a:r>
            <a:r>
              <a:rPr lang="es-CL" sz="1600" b="1" dirty="0">
                <a:solidFill>
                  <a:prstClr val="black"/>
                </a:solidFill>
              </a:rPr>
              <a:t> dólares, al mes de junio alcanzó un 353,2%, </a:t>
            </a:r>
            <a:r>
              <a:rPr lang="es-CL" sz="1600" dirty="0">
                <a:solidFill>
                  <a:prstClr val="black"/>
                </a:solidFill>
              </a:rPr>
              <a:t>respecto al presupuesto vigente.  Ello debido, fundamentalmente, a que los Subtítulo 30 “Adquisición de Activos Financieros”, presentó una ejecución de 523,8% y “servicio de la deuda”, erogó un 172,9%.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Respecto a la ejecución de los Programas presupuestarios, en moneda nacional, se destacan lo siguiente: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10: FONDO PARA DIAGNÓSTICOS Y TRATAMIENTOS DE ALTO COSTO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37657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2017 del Fondo en millones de dólares (información trimestral)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84332A6-B26D-4FC3-A97F-5922B8821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4149080"/>
            <a:ext cx="8210799" cy="182301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C353E1C-4980-44AE-8E95-598BE97890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9331" y="2014745"/>
            <a:ext cx="3324722" cy="140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Subsidios</a:t>
            </a:r>
            <a:r>
              <a:rPr lang="es-CL" sz="1600" dirty="0">
                <a:solidFill>
                  <a:prstClr val="black"/>
                </a:solidFill>
              </a:rPr>
              <a:t>, con $513.219 millones ejecutados, equivalente a un 45,8%, donde las principales erogaciones correspondieron a transferencias por $227.310 millones para el “Fondo Único de Prestaciones Familiares y Subsidios de Cesantía”; $130.598 millones para el “Fondo Nacional de Subsidio Familiar”; $43.503 millones para el “Fondo Único de Prestaciones Familiares y Subsidios de Cesantía”; $31.466 para el “Subsidio Agua Potable art. N°1 Ley </a:t>
            </a:r>
            <a:r>
              <a:rPr lang="es-CL" sz="1600" dirty="0" err="1">
                <a:solidFill>
                  <a:prstClr val="black"/>
                </a:solidFill>
              </a:rPr>
              <a:t>N°</a:t>
            </a:r>
            <a:r>
              <a:rPr lang="es-CL" sz="1600" dirty="0">
                <a:solidFill>
                  <a:prstClr val="black"/>
                </a:solidFill>
              </a:rPr>
              <a:t> 18.788”; y, $31.035 millones para la “Bonificación por Inversiones de Riego y Drenaje Ley N°18.450”, que en conjunto representan el 90% de la ejecución.</a:t>
            </a:r>
            <a:r>
              <a:rPr lang="es-CL" sz="16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Operaciones Complementarias</a:t>
            </a:r>
            <a:r>
              <a:rPr lang="es-CL" sz="1600" dirty="0">
                <a:solidFill>
                  <a:prstClr val="black"/>
                </a:solidFill>
              </a:rPr>
              <a:t>, presentó un 148,3% de ejecución, explicado por el nivel de erogación del subtítulo 30 “adquisición de activos financieros” (ítem compra de títulos y valores), que alcanza los $3.854.717 millones por sobre el presupuesto inicial y vigente de dicha asignación, representando a su vez el 78%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Servicio de la Deuda Pública</a:t>
            </a:r>
            <a:r>
              <a:rPr lang="es-CL" sz="1600" dirty="0"/>
              <a:t>, registra un </a:t>
            </a:r>
            <a:r>
              <a:rPr lang="es-CL" sz="1600" b="1" dirty="0"/>
              <a:t>gasto de 46,1% en moneda nacional</a:t>
            </a:r>
            <a:r>
              <a:rPr lang="es-CL" sz="1600" dirty="0"/>
              <a:t>, destacando el ajuste realizado nuevamente a las asignaciones “amortización deuda interna”, “intereses deuda externa”; “intereses deuda interna”; y, “otros gastos financieros deuda externa”, retrotrayendo el tratamiento al establecido en la ejecución del mes de mayo</a:t>
            </a:r>
            <a:r>
              <a:rPr lang="es-CL" sz="1600" dirty="0">
                <a:solidFill>
                  <a:prstClr val="black"/>
                </a:solidFill>
              </a:rPr>
              <a:t>. El presupuesto </a:t>
            </a:r>
            <a:r>
              <a:rPr lang="es-CL" sz="1600" b="1" dirty="0">
                <a:solidFill>
                  <a:prstClr val="black"/>
                </a:solidFill>
              </a:rPr>
              <a:t>en dólares </a:t>
            </a:r>
            <a:r>
              <a:rPr lang="es-CL" sz="1600" dirty="0">
                <a:solidFill>
                  <a:prstClr val="black"/>
                </a:solidFill>
              </a:rPr>
              <a:t>presenta un gasto de 172,9%,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4"/>
            </a:pPr>
            <a:r>
              <a:rPr lang="es-CL" sz="1600" b="1" dirty="0"/>
              <a:t>Aporte Fiscal Libre</a:t>
            </a:r>
            <a:r>
              <a:rPr lang="es-CL" sz="1600" dirty="0"/>
              <a:t>, presentó una ejecución de 46,7%, destacando las transferencias efectuadas a la Contraloría General de la República y al Ministerio de la Mujer y la Equidad de Género, con un 56% y 72,3% respectivamente,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4"/>
            </a:pPr>
            <a:r>
              <a:rPr lang="es-CL" sz="1600" dirty="0"/>
              <a:t>El </a:t>
            </a:r>
            <a:r>
              <a:rPr lang="es-CL" sz="1600" b="1" dirty="0"/>
              <a:t>Fondo de Estabilidad Económica y Social (FEES) </a:t>
            </a:r>
            <a:r>
              <a:rPr lang="es-CL" sz="1600" dirty="0"/>
              <a:t>presenta un saldo de activos a junio por </a:t>
            </a:r>
            <a:r>
              <a:rPr lang="es-CL" sz="1600" b="1" dirty="0"/>
              <a:t>US$14.400,9 millones</a:t>
            </a:r>
            <a:r>
              <a:rPr lang="es-CL" sz="1600" dirty="0"/>
              <a:t>, por su lado el </a:t>
            </a:r>
            <a:r>
              <a:rPr lang="es-CL" sz="1600" b="1" dirty="0"/>
              <a:t>Fondo de Reserva de Pensiones (FRP)</a:t>
            </a:r>
            <a:r>
              <a:rPr lang="es-CL" sz="1600" dirty="0"/>
              <a:t> acumula </a:t>
            </a:r>
            <a:r>
              <a:rPr lang="es-CL" sz="1600" b="1" dirty="0"/>
              <a:t>US$9.868,7 millones</a:t>
            </a:r>
            <a:r>
              <a:rPr lang="es-CL" sz="1600" dirty="0"/>
              <a:t>, mientras que el </a:t>
            </a:r>
            <a:r>
              <a:rPr lang="es-CL" sz="1600" b="1" dirty="0"/>
              <a:t>Fondo para Diagnóstico y Tratamiento de Alto Costo</a:t>
            </a:r>
            <a:r>
              <a:rPr lang="es-CL" sz="1600" dirty="0"/>
              <a:t> mantiene un saldo acumulado a marzo de </a:t>
            </a:r>
            <a:r>
              <a:rPr lang="es-CL" sz="1600" b="1" dirty="0"/>
              <a:t>$140.442 millones</a:t>
            </a:r>
            <a:r>
              <a:rPr lang="es-CL" sz="1600" dirty="0"/>
              <a:t>, y</a:t>
            </a:r>
            <a:endParaRPr lang="es-CL" sz="16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4"/>
            </a:pPr>
            <a:r>
              <a:rPr lang="es-CL" sz="1600" dirty="0"/>
              <a:t>Para el </a:t>
            </a:r>
            <a:r>
              <a:rPr lang="es-CL" sz="1600" b="1" dirty="0"/>
              <a:t>Fondo para la Educación (FE) y</a:t>
            </a:r>
            <a:r>
              <a:rPr lang="es-CL" sz="1600" dirty="0"/>
              <a:t> </a:t>
            </a:r>
            <a:r>
              <a:rPr lang="es-CL" sz="1600" b="1" dirty="0"/>
              <a:t>Fondo de Apoyo Regional (FAR)</a:t>
            </a:r>
            <a:r>
              <a:rPr lang="es-CL" sz="1600" dirty="0"/>
              <a:t> no se entrega información respecto de los saldos acumulados y movimientos de recursos actualizado al mes de junio.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41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498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5941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41977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01C6B54-8D2D-4E60-8C9D-4FE3B60FC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848" y="1700809"/>
            <a:ext cx="8269090" cy="224907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4820E5A-E5C2-4609-847B-109E91EB43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848" y="4653136"/>
            <a:ext cx="8269090" cy="170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50, Resumen por Programa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57301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36100" y="38610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414337" y="594419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A3784E2-8243-42DC-9D1A-EA810435D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067" y="1700808"/>
            <a:ext cx="8300576" cy="187220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2B46217B-DAD6-4DB5-9DFF-17EF76388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100" y="4316389"/>
            <a:ext cx="8300577" cy="162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0665" y="642835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02: SUBSIDIOS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857F263-DCEE-4B01-9DE4-D4D16013D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00809"/>
            <a:ext cx="8238911" cy="472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6345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B824BFC-89DA-4C41-A409-D77291281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24100"/>
            <a:ext cx="8300576" cy="463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971F142-BAF7-4F6F-ABB7-FC85ABE1A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8"/>
            <a:ext cx="8272464" cy="46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3480</TotalTime>
  <Words>1243</Words>
  <Application>Microsoft Office PowerPoint</Application>
  <PresentationFormat>Presentación en pantalla (4:3)</PresentationFormat>
  <Paragraphs>99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3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2_Tema de Office</vt:lpstr>
      <vt:lpstr>Imagen de mapa de bits</vt:lpstr>
      <vt:lpstr>Worksheet</vt:lpstr>
      <vt:lpstr>EJECUCIÓN PRESUPUESTARIA DE GASTOS ACUMULADA al mes de Junio de 2017 Partida 50: TESORO PÚBLICO</vt:lpstr>
      <vt:lpstr>Ejecución Presupuestaria de Gastos Acumulada al mes de Junio de 2017  Tesoro Público</vt:lpstr>
      <vt:lpstr>Ejecución Presupuestaria de Gastos Acumulada al mes de Junio de 2017  Tesoro Público</vt:lpstr>
      <vt:lpstr>Ejecución Presupuestaria de Gastos Acumulada al mes de Junio de 2017  Tesoro Público</vt:lpstr>
      <vt:lpstr>Ejecución Presupuestaria de Gastos Acumulada al mes de Junio de 2017  Tesoro Público</vt:lpstr>
      <vt:lpstr>Ejecución Presupuestaria de Gastos Acumulada al mes de Junio de 2017  Partida 50, Resumen por Programa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208</cp:revision>
  <cp:lastPrinted>2016-08-01T14:19:25Z</cp:lastPrinted>
  <dcterms:created xsi:type="dcterms:W3CDTF">2016-06-23T13:38:47Z</dcterms:created>
  <dcterms:modified xsi:type="dcterms:W3CDTF">2017-08-22T17:59:10Z</dcterms:modified>
</cp:coreProperties>
</file>