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304" r:id="rId5"/>
    <p:sldId id="264" r:id="rId6"/>
    <p:sldId id="263" r:id="rId7"/>
    <p:sldId id="302" r:id="rId8"/>
    <p:sldId id="303" r:id="rId9"/>
    <p:sldId id="299" r:id="rId10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9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22-08-2017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22-08-2017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22-08-2017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22-08-2017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22-08-2017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22-08-2017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22-08-2017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22-08-2017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JUNIO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25: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MEDIO AMBIENTE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AGOSTO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7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JUNIO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429363"/>
            <a:ext cx="80648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Para el año </a:t>
            </a:r>
            <a:r>
              <a:rPr lang="es-CL" sz="1600" dirty="0" smtClean="0"/>
              <a:t>2017, </a:t>
            </a:r>
            <a:r>
              <a:rPr lang="es-CL" sz="1600" dirty="0"/>
              <a:t>el </a:t>
            </a:r>
            <a:r>
              <a:rPr lang="es-CL" sz="1600" dirty="0" smtClean="0"/>
              <a:t>Ministerio del Medio Ambiente, destacan como prioridades </a:t>
            </a:r>
            <a:r>
              <a:rPr lang="es-CL" sz="1600" dirty="0"/>
              <a:t>presupuestarias  </a:t>
            </a:r>
            <a:r>
              <a:rPr lang="es-CL" sz="1600" dirty="0" smtClean="0"/>
              <a:t> los $4.136 </a:t>
            </a:r>
            <a:r>
              <a:rPr lang="es-CL" sz="1600" dirty="0"/>
              <a:t>millones asignados al </a:t>
            </a:r>
            <a:r>
              <a:rPr lang="es-CL" sz="1600" dirty="0" smtClean="0"/>
              <a:t>programa Calefacción </a:t>
            </a:r>
            <a:r>
              <a:rPr lang="es-CL" sz="1600" dirty="0"/>
              <a:t>Sustentable, cuyo objetivo es reducir las </a:t>
            </a:r>
            <a:r>
              <a:rPr lang="es-CL" sz="1600" dirty="0" smtClean="0"/>
              <a:t>emisiones de </a:t>
            </a:r>
            <a:r>
              <a:rPr lang="es-CL" sz="1600" dirty="0"/>
              <a:t>material </a:t>
            </a:r>
            <a:r>
              <a:rPr lang="es-CL" sz="1600" dirty="0" err="1"/>
              <a:t>particulado</a:t>
            </a:r>
            <a:r>
              <a:rPr lang="es-CL" sz="1600" dirty="0"/>
              <a:t> producto de la </a:t>
            </a:r>
            <a:r>
              <a:rPr lang="es-CL" sz="1600" dirty="0" smtClean="0"/>
              <a:t>combustión residencial </a:t>
            </a:r>
            <a:r>
              <a:rPr lang="es-CL" sz="1600" dirty="0"/>
              <a:t>de leña. </a:t>
            </a:r>
            <a:r>
              <a:rPr lang="es-CL" sz="1600" dirty="0" smtClean="0"/>
              <a:t>La meta es beneficiar a  2.860 hogares para </a:t>
            </a:r>
            <a:r>
              <a:rPr lang="es-CL" sz="1600" dirty="0"/>
              <a:t>reemplazar equipos a leña </a:t>
            </a:r>
            <a:r>
              <a:rPr lang="es-CL" sz="1600" dirty="0" smtClean="0"/>
              <a:t>altamente contaminantes </a:t>
            </a:r>
            <a:r>
              <a:rPr lang="es-CL" sz="1600" dirty="0"/>
              <a:t>por otros con bajas emisiones y </a:t>
            </a:r>
            <a:r>
              <a:rPr lang="es-CL" sz="1600" dirty="0" smtClean="0"/>
              <a:t>mayor eficiencia </a:t>
            </a:r>
            <a:r>
              <a:rPr lang="es-CL" sz="1600" dirty="0"/>
              <a:t>energética en las ciudades del centro sur del país</a:t>
            </a:r>
            <a:r>
              <a:rPr lang="es-CL" sz="1600" dirty="0" smtClean="0"/>
              <a:t>. Además de 10 </a:t>
            </a:r>
            <a:r>
              <a:rPr lang="es-CL" sz="1600" dirty="0"/>
              <a:t>calderas para instituciones </a:t>
            </a:r>
            <a:r>
              <a:rPr lang="es-CL" sz="1600" dirty="0" smtClean="0"/>
              <a:t>públicas.</a:t>
            </a:r>
          </a:p>
          <a:p>
            <a:pPr algn="just"/>
            <a:r>
              <a:rPr lang="es-CL" sz="1600" dirty="0" smtClean="0"/>
              <a:t>Contempla $551 </a:t>
            </a:r>
            <a:r>
              <a:rPr lang="es-CL" sz="1600" dirty="0"/>
              <a:t>millones para Planes de Descontaminación</a:t>
            </a:r>
            <a:r>
              <a:rPr lang="es-CL" sz="1600" dirty="0" smtClean="0"/>
              <a:t>, destinados al financiamiento de  </a:t>
            </a:r>
            <a:r>
              <a:rPr lang="es-CL" sz="1600" dirty="0"/>
              <a:t>la elaboración y </a:t>
            </a:r>
            <a:r>
              <a:rPr lang="es-CL" sz="1600" dirty="0" smtClean="0"/>
              <a:t>operación de </a:t>
            </a:r>
            <a:r>
              <a:rPr lang="es-CL" sz="1600" dirty="0"/>
              <a:t>los 14 planes comprometidos en el programa de </a:t>
            </a:r>
            <a:r>
              <a:rPr lang="es-CL" sz="1600" dirty="0" smtClean="0"/>
              <a:t>Gobierno.</a:t>
            </a:r>
          </a:p>
          <a:p>
            <a:pPr algn="just"/>
            <a:r>
              <a:rPr lang="es-CL" sz="1600" dirty="0" smtClean="0"/>
              <a:t>En </a:t>
            </a:r>
            <a:r>
              <a:rPr lang="es-CL" sz="1600" dirty="0"/>
              <a:t>cuanto al presupuesto </a:t>
            </a:r>
            <a:r>
              <a:rPr lang="es-CL" sz="1600" dirty="0" smtClean="0"/>
              <a:t>2017, </a:t>
            </a:r>
            <a:r>
              <a:rPr lang="es-CL" sz="1600" dirty="0"/>
              <a:t>alcanza los </a:t>
            </a:r>
            <a:r>
              <a:rPr lang="es-CL" sz="1600" dirty="0" smtClean="0"/>
              <a:t>M$51.750.704, </a:t>
            </a:r>
            <a:r>
              <a:rPr lang="es-CL" sz="1600" dirty="0"/>
              <a:t>un </a:t>
            </a:r>
            <a:r>
              <a:rPr lang="es-CL" sz="1600" dirty="0" smtClean="0"/>
              <a:t> 56% destinado </a:t>
            </a:r>
            <a:r>
              <a:rPr lang="es-CL" sz="1600" dirty="0"/>
              <a:t>a Gastos en Personal; </a:t>
            </a:r>
            <a:r>
              <a:rPr lang="es-CL" sz="1600" dirty="0" smtClean="0"/>
              <a:t>23% </a:t>
            </a:r>
            <a:r>
              <a:rPr lang="es-CL" sz="1600" dirty="0"/>
              <a:t>a Gasto en Bienes y </a:t>
            </a:r>
            <a:r>
              <a:rPr lang="es-CL" sz="1600" dirty="0" smtClean="0"/>
              <a:t>Servicios; 17% </a:t>
            </a:r>
            <a:r>
              <a:rPr lang="es-CL" sz="1600" dirty="0"/>
              <a:t>para Transferencias </a:t>
            </a:r>
            <a:r>
              <a:rPr lang="es-CL" sz="1600" dirty="0" smtClean="0"/>
              <a:t>Corrientes; y </a:t>
            </a:r>
            <a:r>
              <a:rPr lang="es-CL" sz="1600" dirty="0"/>
              <a:t>el restante </a:t>
            </a:r>
            <a:r>
              <a:rPr lang="es-CL" sz="1600" dirty="0" smtClean="0"/>
              <a:t>a Adquisición de Activos No Financieros y   Servicio de </a:t>
            </a:r>
            <a:r>
              <a:rPr lang="es-CL" sz="1600" dirty="0"/>
              <a:t>l</a:t>
            </a:r>
            <a:r>
              <a:rPr lang="es-CL" sz="1600" dirty="0" smtClean="0"/>
              <a:t>a Deuda. </a:t>
            </a:r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del presupuesto del Ministerio alcanzó </a:t>
            </a:r>
            <a:r>
              <a:rPr lang="es-CL" sz="1600" dirty="0" smtClean="0"/>
              <a:t>a junio 2017 un 41,6% del presupuesto vigente</a:t>
            </a:r>
            <a:r>
              <a:rPr lang="es-CL" sz="1600" dirty="0"/>
              <a:t>. </a:t>
            </a:r>
            <a:r>
              <a:rPr lang="es-CL" sz="1600" dirty="0" smtClean="0"/>
              <a:t> A junio </a:t>
            </a:r>
            <a:r>
              <a:rPr lang="es-CL" sz="1600" dirty="0"/>
              <a:t>el presupuesto vigente de este ministerio </a:t>
            </a:r>
            <a:r>
              <a:rPr lang="es-CL" sz="1600" dirty="0" smtClean="0"/>
              <a:t>se incrementó en 2,2% respecto al inicialmente aprobado, </a:t>
            </a:r>
            <a:r>
              <a:rPr lang="es-CL" sz="1600" dirty="0"/>
              <a:t>que corresponden a </a:t>
            </a:r>
            <a:r>
              <a:rPr lang="es-CL" sz="1600" dirty="0" smtClean="0"/>
              <a:t> M$1.136.795.</a:t>
            </a:r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promedio de los programas fue de un </a:t>
            </a:r>
            <a:r>
              <a:rPr lang="es-CL" sz="1600" dirty="0" smtClean="0"/>
              <a:t>44,1% </a:t>
            </a:r>
            <a:r>
              <a:rPr lang="es-CL" sz="1600" dirty="0"/>
              <a:t>del presupuesto </a:t>
            </a:r>
            <a:r>
              <a:rPr lang="es-CL" sz="1600" dirty="0" smtClean="0"/>
              <a:t>vigente a junio 2017,  siendo </a:t>
            </a:r>
            <a:r>
              <a:rPr lang="es-CL" sz="1600" dirty="0"/>
              <a:t>la Superintendencia de Medio </a:t>
            </a:r>
            <a:r>
              <a:rPr lang="es-CL" sz="1600" dirty="0" smtClean="0"/>
              <a:t>Ambiente el con mayor avance de 47,9% respecto al presupuesto vigente, </a:t>
            </a:r>
            <a:r>
              <a:rPr lang="es-CL" sz="1600" dirty="0"/>
              <a:t>el SEA alcanzó </a:t>
            </a:r>
            <a:r>
              <a:rPr lang="es-CL" sz="1600" dirty="0" smtClean="0"/>
              <a:t>un gasto equivalente el 47,4% de </a:t>
            </a:r>
            <a:r>
              <a:rPr lang="es-CL" sz="1600" dirty="0"/>
              <a:t>su </a:t>
            </a:r>
            <a:r>
              <a:rPr lang="es-CL" sz="1600" dirty="0" smtClean="0"/>
              <a:t>presupuesto,  y la Subsecretaría del Medio Ambiente  36,9% de ejecución respecto al vigente.</a:t>
            </a:r>
          </a:p>
          <a:p>
            <a:pPr algn="just"/>
            <a:r>
              <a:rPr lang="es-CL" sz="1600" dirty="0" smtClean="0"/>
              <a:t>En relación a la ejecución en el mismo período del año 2016, no se observan diferencias significativas, con excepción de marzo, en 2016 la tasa de ejecución acumulada llegó a 9,5% del vigente mientras que en 2017 esa tasa llegó a 8% .</a:t>
            </a:r>
            <a:r>
              <a:rPr lang="es-CL" sz="1600" dirty="0" smtClean="0">
                <a:solidFill>
                  <a:srgbClr val="FF0000"/>
                </a:solidFill>
              </a:rPr>
              <a:t>   </a:t>
            </a:r>
            <a:endParaRPr lang="es-CL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JUNIO 2016-JUNIO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" y="1434888"/>
            <a:ext cx="406717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299" y="6021288"/>
            <a:ext cx="77914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8 Marcador de texto"/>
          <p:cNvSpPr txBox="1">
            <a:spLocks/>
          </p:cNvSpPr>
          <p:nvPr/>
        </p:nvSpPr>
        <p:spPr>
          <a:xfrm>
            <a:off x="4662813" y="1434888"/>
            <a:ext cx="4041775" cy="43204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1400" b="1" dirty="0" smtClean="0"/>
              <a:t>Porcentaje de ejecución acumulada  respecto al presupuesto vigente, enero– junio años 2016-2017</a:t>
            </a:r>
            <a:endParaRPr lang="es-CL" sz="1400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054225"/>
            <a:ext cx="3825736" cy="3535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1350" y="2054225"/>
            <a:ext cx="4224474" cy="3535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799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JUNIO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436813"/>
            <a:ext cx="7924800" cy="3008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JUNIO 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8" y="2646363"/>
            <a:ext cx="7591425" cy="2726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JUNIO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SUBSECRETARÍA DEL MEDIO AMBIENTE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84784"/>
            <a:ext cx="7776864" cy="4752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JUNIO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 SERVICIO DE EVALUACIÓN AMBIENTAL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460500"/>
            <a:ext cx="8286750" cy="4416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406136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JUNIO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SUPERINTENDENCIA DEL MEDIO AMBIENTE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46263"/>
            <a:ext cx="7860248" cy="4031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1889</TotalTime>
  <Words>508</Words>
  <Application>Microsoft Office PowerPoint</Application>
  <PresentationFormat>Presentación en pantalla (4:3)</PresentationFormat>
  <Paragraphs>36</Paragraphs>
  <Slides>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1_Tema de Office</vt:lpstr>
      <vt:lpstr>Tema de Office</vt:lpstr>
      <vt:lpstr>Imagen de mapa de bits</vt:lpstr>
      <vt:lpstr>EJECUCIÓN PRESUPUESTARIA DE GASTOS ACUMULADA JUNIO 2017 PARTIDA 25: MINISTERIO DE MEDIO AMBIENTE</vt:lpstr>
      <vt:lpstr>EJECUCIÓN PRESUPUESTARIA DE GASTOS ACUMULADA A JUNIO DE 2017  PARTIDA 25 MINISTERIO DEL MEDIO AMBIENTE</vt:lpstr>
      <vt:lpstr>Ejecución Presupuestaria de Gastos Acumulada a  JUNIO 2016-JUNIO 2017  PARTIDA 25 MINISTERIO DEL MEDIO AMBIENTE</vt:lpstr>
      <vt:lpstr>EJECUCIÓN PRESUPUESTARIA DE GASTOS ACUMULADA A JUNIO 2017  PARTIDA 25 MINISTERIO DEL MEDIO AMBIENTE</vt:lpstr>
      <vt:lpstr>EJECUCIÓN PRESUPUESTARIA DE GASTOS ACUMULADA A JUNIO 2017  PARTIDA 25 MINISTERIO DEL MEDIO AMBIENTE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132</cp:revision>
  <cp:lastPrinted>2016-07-14T20:27:16Z</cp:lastPrinted>
  <dcterms:created xsi:type="dcterms:W3CDTF">2016-06-23T13:38:47Z</dcterms:created>
  <dcterms:modified xsi:type="dcterms:W3CDTF">2017-08-22T20:36:58Z</dcterms:modified>
</cp:coreProperties>
</file>