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9" r:id="rId10"/>
    <p:sldId id="26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08-08-2017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08-08-2017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agosto </a:t>
            </a:r>
            <a:r>
              <a:rPr lang="es-CL" b="1" dirty="0" smtClean="0">
                <a:solidFill>
                  <a:prstClr val="black"/>
                </a:solidFill>
              </a:rPr>
              <a:t>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084038"/>
              </p:ext>
            </p:extLst>
          </p:nvPr>
        </p:nvGraphicFramePr>
        <p:xfrm>
          <a:off x="383176" y="1628800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628800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541118"/>
              </p:ext>
            </p:extLst>
          </p:nvPr>
        </p:nvGraphicFramePr>
        <p:xfrm>
          <a:off x="395072" y="1844824"/>
          <a:ext cx="8281384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072" y="1844824"/>
                        <a:ext cx="8281384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522697"/>
              </p:ext>
            </p:extLst>
          </p:nvPr>
        </p:nvGraphicFramePr>
        <p:xfrm>
          <a:off x="383176" y="1700808"/>
          <a:ext cx="82932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932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31928"/>
              </p:ext>
            </p:extLst>
          </p:nvPr>
        </p:nvGraphicFramePr>
        <p:xfrm>
          <a:off x="467544" y="1916832"/>
          <a:ext cx="8126431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Hoja de cálculo" r:id="rId4" imgW="7858057" imgH="2914650" progId="Excel.Sheet.8">
                  <p:embed/>
                </p:oleObj>
              </mc:Choice>
              <mc:Fallback>
                <p:oleObj name="Hoja de cálculo" r:id="rId4" imgW="7858057" imgH="29146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26431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junio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159.043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$10.282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millones, respecto a la Ley de Presupuestos, radicados principalmente en las transferencias corrientes ($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1.108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 adicionales), en las transferencias de capital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($5.042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 adicionales) y en el Servicio de la Deuda ($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3.880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junio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$80.333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50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53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% 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junio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de 2016, considerando los recursos aprobados en la Ley de Presupuestos, se observó un gasto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mayor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 puntos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76% de gasto, con $361  millones y un aumento de recursos de $22 millones. La transferencia a la Empresa Nacional de Petróleo ejecutó sus recursos en un 25%.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a </a:t>
            </a:r>
            <a:r>
              <a:rPr lang="es-CL" sz="1600" dirty="0" smtClean="0">
                <a:solidFill>
                  <a:prstClr val="black"/>
                </a:solidFill>
              </a:rPr>
              <a:t>junio, </a:t>
            </a:r>
            <a:r>
              <a:rPr lang="es-CL" sz="1600" dirty="0" smtClean="0">
                <a:solidFill>
                  <a:prstClr val="black"/>
                </a:solidFill>
              </a:rPr>
              <a:t>un </a:t>
            </a:r>
            <a:r>
              <a:rPr lang="es-CL" sz="1600" dirty="0" smtClean="0">
                <a:solidFill>
                  <a:prstClr val="black"/>
                </a:solidFill>
              </a:rPr>
              <a:t>70% </a:t>
            </a:r>
            <a:r>
              <a:rPr lang="es-CL" sz="1600" dirty="0" smtClean="0">
                <a:solidFill>
                  <a:prstClr val="black"/>
                </a:solidFill>
              </a:rPr>
              <a:t>de sus recursos, que se explica principalmente por la transferencia consolidable a la Corporación de Fomento de la Producción por $1.641 millones y por los recursos transferidos a la 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</a:t>
            </a:r>
            <a:r>
              <a:rPr lang="es-CL" sz="1600" dirty="0" smtClean="0">
                <a:solidFill>
                  <a:prstClr val="black"/>
                </a:solidFill>
              </a:rPr>
              <a:t>10%, </a:t>
            </a:r>
            <a:r>
              <a:rPr lang="es-CL" sz="1600" dirty="0" smtClean="0">
                <a:solidFill>
                  <a:prstClr val="black"/>
                </a:solidFill>
              </a:rPr>
              <a:t>totalizando un gasto de </a:t>
            </a:r>
            <a:r>
              <a:rPr lang="es-CL" sz="1600" dirty="0" smtClean="0">
                <a:solidFill>
                  <a:prstClr val="black"/>
                </a:solidFill>
              </a:rPr>
              <a:t>$128 </a:t>
            </a:r>
            <a:r>
              <a:rPr lang="es-CL" sz="1600" dirty="0" smtClean="0">
                <a:solidFill>
                  <a:prstClr val="black"/>
                </a:solidFill>
              </a:rPr>
              <a:t>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</a:t>
            </a:r>
            <a:r>
              <a:rPr lang="es-CL" sz="1600" dirty="0" smtClean="0">
                <a:solidFill>
                  <a:prstClr val="black"/>
                </a:solidFill>
              </a:rPr>
              <a:t>$8.241 </a:t>
            </a:r>
            <a:r>
              <a:rPr lang="es-CL" sz="1600" dirty="0" smtClean="0">
                <a:solidFill>
                  <a:prstClr val="black"/>
                </a:solidFill>
              </a:rPr>
              <a:t>millones </a:t>
            </a:r>
            <a:r>
              <a:rPr lang="es-CL" sz="1600" dirty="0" smtClean="0">
                <a:solidFill>
                  <a:prstClr val="black"/>
                </a:solidFill>
              </a:rPr>
              <a:t>(63% </a:t>
            </a:r>
            <a:r>
              <a:rPr lang="es-CL" sz="1600" dirty="0" smtClean="0">
                <a:solidFill>
                  <a:prstClr val="black"/>
                </a:solidFill>
              </a:rPr>
              <a:t>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</a:t>
            </a:r>
            <a:r>
              <a:rPr lang="es-CL" sz="1600" smtClean="0">
                <a:solidFill>
                  <a:prstClr val="black"/>
                </a:solidFill>
              </a:rPr>
              <a:t>a </a:t>
            </a:r>
            <a:r>
              <a:rPr lang="es-CL" sz="1600" smtClean="0">
                <a:solidFill>
                  <a:prstClr val="black"/>
                </a:solidFill>
              </a:rPr>
              <a:t>junio </a:t>
            </a:r>
            <a:r>
              <a:rPr lang="es-CL" sz="1600" dirty="0" smtClean="0">
                <a:solidFill>
                  <a:prstClr val="black"/>
                </a:solidFill>
              </a:rPr>
              <a:t>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81834"/>
            <a:ext cx="3996101" cy="24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25" y="2077471"/>
            <a:ext cx="4003359" cy="240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088367"/>
              </p:ext>
            </p:extLst>
          </p:nvPr>
        </p:nvGraphicFramePr>
        <p:xfrm>
          <a:off x="395536" y="1700808"/>
          <a:ext cx="8280920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Hoja de cálculo" r:id="rId3" imgW="7410585" imgH="2276565" progId="Excel.Sheet.8">
                  <p:embed/>
                </p:oleObj>
              </mc:Choice>
              <mc:Fallback>
                <p:oleObj name="Hoja de cálculo" r:id="rId3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80920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261469"/>
              </p:ext>
            </p:extLst>
          </p:nvPr>
        </p:nvGraphicFramePr>
        <p:xfrm>
          <a:off x="395537" y="1815083"/>
          <a:ext cx="8352928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Hoja de cálculo" r:id="rId4" imgW="8886757" imgH="1685925" progId="Excel.Sheet.8">
                  <p:embed/>
                </p:oleObj>
              </mc:Choice>
              <mc:Fallback>
                <p:oleObj name="Hoja de cálculo" r:id="rId4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7" y="1815083"/>
                        <a:ext cx="8352928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965529"/>
              </p:ext>
            </p:extLst>
          </p:nvPr>
        </p:nvGraphicFramePr>
        <p:xfrm>
          <a:off x="383177" y="1589881"/>
          <a:ext cx="8210798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7" y="1589881"/>
                        <a:ext cx="8210798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0179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005023"/>
              </p:ext>
            </p:extLst>
          </p:nvPr>
        </p:nvGraphicFramePr>
        <p:xfrm>
          <a:off x="383176" y="1932781"/>
          <a:ext cx="8210799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Hoja de cálculo" r:id="rId3" imgW="7562985" imgH="3800475" progId="Excel.Sheet.8">
                  <p:embed/>
                </p:oleObj>
              </mc:Choice>
              <mc:Fallback>
                <p:oleObj name="Hoja de cálculo" r:id="rId3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932781"/>
                        <a:ext cx="8210799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72114"/>
              </p:ext>
            </p:extLst>
          </p:nvPr>
        </p:nvGraphicFramePr>
        <p:xfrm>
          <a:off x="467544" y="1700808"/>
          <a:ext cx="8208912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696</Words>
  <Application>Microsoft Office PowerPoint</Application>
  <PresentationFormat>Presentación en pantalla (4:3)</PresentationFormat>
  <Paragraphs>68</Paragraphs>
  <Slides>13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 97-2003</vt:lpstr>
      <vt:lpstr>EJECUCIÓN PRESUPUESTARIA DE GASTOS ACUMULADA AL MES DE JUNIO DE 2017 PARTIDA 24: MINISTERIO DE ENERGÍA</vt:lpstr>
      <vt:lpstr>Ejecución Presupuestaria de Gastos Acumulada al Mes de Junio de 2017  Ministerio de Energía</vt:lpstr>
      <vt:lpstr>Ejecución Presupuestaria de Gastos Acumulada al Mes de Junio de 2017  Ministerio de Energía</vt:lpstr>
      <vt:lpstr>Ejecución Presupuestaria de Gastos Acumulada al Mes de Junio de 2017  Ministerio de Energía</vt:lpstr>
      <vt:lpstr>Ejecución Presupuestaria de Gastos Acumulada al Mes de Junio de 2017  Partida 24 Ministerio de Energía</vt:lpstr>
      <vt:lpstr>Ejecución Presupuestaria de Gastos Acumulada al Mes de Junio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42</cp:revision>
  <cp:lastPrinted>2016-08-01T15:51:15Z</cp:lastPrinted>
  <dcterms:created xsi:type="dcterms:W3CDTF">2016-08-01T15:22:37Z</dcterms:created>
  <dcterms:modified xsi:type="dcterms:W3CDTF">2017-08-08T19:52:59Z</dcterms:modified>
</cp:coreProperties>
</file>