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22-08-2017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22-08-2017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22-08-2017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22-08-2017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22-08-2017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22-08-2017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Junio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el mes </a:t>
            </a:r>
            <a:r>
              <a:rPr lang="es-CL" sz="1400" dirty="0"/>
              <a:t>de </a:t>
            </a:r>
            <a:r>
              <a:rPr lang="es-CL" sz="1400" dirty="0" smtClean="0"/>
              <a:t>junio, </a:t>
            </a:r>
            <a:r>
              <a:rPr lang="es-CL" sz="1400" dirty="0" smtClean="0"/>
              <a:t>el Ministerio presentó una ejecución de </a:t>
            </a:r>
            <a:r>
              <a:rPr lang="es-CL" sz="1400" b="1" dirty="0" smtClean="0"/>
              <a:t>$</a:t>
            </a:r>
            <a:r>
              <a:rPr lang="es-CL" sz="1400" b="1" dirty="0" smtClean="0"/>
              <a:t>1.395  </a:t>
            </a:r>
            <a:r>
              <a:rPr lang="es-CL" sz="1400" b="1" dirty="0" smtClean="0"/>
              <a:t>millones, equivalente a un </a:t>
            </a:r>
            <a:r>
              <a:rPr lang="es-CL" sz="1400" b="1" dirty="0" smtClean="0"/>
              <a:t>8,6%. </a:t>
            </a:r>
            <a:r>
              <a:rPr lang="es-CL" sz="1400" b="1" dirty="0" smtClean="0"/>
              <a:t>Con </a:t>
            </a:r>
            <a:r>
              <a:rPr lang="es-CL" sz="1400" b="1" dirty="0" smtClean="0"/>
              <a:t>ello, </a:t>
            </a:r>
            <a:r>
              <a:rPr lang="es-CL" sz="1400" b="1" dirty="0" smtClean="0"/>
              <a:t>la ejecución acumulada de la Partida asciende a </a:t>
            </a:r>
            <a:r>
              <a:rPr lang="es-CL" sz="1400" b="1" dirty="0" smtClean="0"/>
              <a:t>$6.909 </a:t>
            </a:r>
            <a:r>
              <a:rPr lang="es-CL" sz="1400" b="1" dirty="0" smtClean="0"/>
              <a:t>millones</a:t>
            </a:r>
            <a:r>
              <a:rPr lang="es-CL" sz="1400" dirty="0"/>
              <a:t>, equivalente a un </a:t>
            </a:r>
            <a:r>
              <a:rPr lang="es-CL" sz="1400" b="1" dirty="0" smtClean="0"/>
              <a:t>42,4%</a:t>
            </a:r>
            <a:r>
              <a:rPr lang="es-CL" sz="1400" dirty="0" smtClean="0"/>
              <a:t> </a:t>
            </a:r>
            <a:r>
              <a:rPr lang="es-CL" sz="1400" dirty="0"/>
              <a:t>respecto </a:t>
            </a:r>
            <a:r>
              <a:rPr lang="es-CL" sz="1400" dirty="0" smtClean="0"/>
              <a:t>de la ley de presupuestos, similar a la alcanzada en la misma fecha del año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cuanto a los programas, el </a:t>
            </a:r>
            <a:r>
              <a:rPr lang="es-CL" sz="1400" dirty="0" smtClean="0"/>
              <a:t>57% se </a:t>
            </a:r>
            <a:r>
              <a:rPr lang="es-CL" sz="1400" dirty="0"/>
              <a:t>concentra en la </a:t>
            </a:r>
            <a:r>
              <a:rPr lang="es-CL" sz="1400" b="1" dirty="0"/>
              <a:t>Secretaría General de la Presidencia de la </a:t>
            </a:r>
            <a:r>
              <a:rPr lang="es-CL" sz="1400" b="1" dirty="0" smtClean="0"/>
              <a:t>República, y presenta una ejecución equivalente al </a:t>
            </a:r>
            <a:r>
              <a:rPr lang="es-CL" sz="1400" b="1" dirty="0" smtClean="0"/>
              <a:t>42,4% </a:t>
            </a:r>
            <a:r>
              <a:rPr lang="es-CL" sz="1400" b="1" dirty="0" smtClean="0"/>
              <a:t>respecto de la ley inicial</a:t>
            </a:r>
            <a:r>
              <a:rPr lang="es-CL" sz="1400" dirty="0" smtClean="0"/>
              <a:t>. Cabe destacar que con posterioridad a la aprobación de la ley de presupuestos, vía decretos de modificación presupuestaria, en este programa se creó </a:t>
            </a:r>
            <a:r>
              <a:rPr lang="es-CL" sz="1400" dirty="0"/>
              <a:t>una transferencia para </a:t>
            </a:r>
            <a:r>
              <a:rPr lang="es-CL" sz="1400" dirty="0" smtClean="0"/>
              <a:t>«Programa </a:t>
            </a:r>
            <a:r>
              <a:rPr lang="es-CL" sz="1400" dirty="0"/>
              <a:t>Naciones Unidas para el Desarrollo (PNUD</a:t>
            </a:r>
            <a:r>
              <a:rPr lang="es-CL" sz="1400" dirty="0" smtClean="0"/>
              <a:t>)» por $400 millones, y que en el Programa de Consejo Nacional de la Infancia se rebajó, en el Subtítulo </a:t>
            </a:r>
            <a:r>
              <a:rPr lang="es-CL" sz="1400" dirty="0" smtClean="0"/>
              <a:t>22, </a:t>
            </a:r>
            <a:r>
              <a:rPr lang="es-CL" sz="1400" dirty="0" smtClean="0"/>
              <a:t>Bienes y Servicios de Consumo, por la misma cantidad</a:t>
            </a:r>
            <a:r>
              <a:rPr lang="es-CL" sz="1400" dirty="0" smtClean="0"/>
              <a:t>. Por otra parte, en Secretaría la Adquisición de Activos </a:t>
            </a:r>
            <a:r>
              <a:rPr lang="es-CL" sz="1400" dirty="0" smtClean="0"/>
              <a:t>No Financieros presenta un avance  de un 8,3% al primer semestre.</a:t>
            </a:r>
            <a:endParaRPr lang="es-CL" sz="14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programa </a:t>
            </a:r>
            <a:r>
              <a:rPr lang="es-CL" sz="1400" b="1" dirty="0" smtClean="0"/>
              <a:t>Gobierno Digital </a:t>
            </a:r>
            <a:r>
              <a:rPr lang="es-CL" sz="1400" dirty="0"/>
              <a:t>es el que presenta el </a:t>
            </a:r>
            <a:r>
              <a:rPr lang="es-CL" sz="1400" b="1" dirty="0"/>
              <a:t>menor </a:t>
            </a:r>
            <a:r>
              <a:rPr lang="es-CL" sz="1400" b="1" dirty="0" smtClean="0"/>
              <a:t>avance, </a:t>
            </a:r>
            <a:r>
              <a:rPr lang="es-CL" sz="1400" b="1" dirty="0"/>
              <a:t>con un </a:t>
            </a:r>
            <a:r>
              <a:rPr lang="es-CL" sz="1400" b="1" dirty="0" smtClean="0"/>
              <a:t>20,7%. </a:t>
            </a:r>
            <a:r>
              <a:rPr lang="es-CL" sz="1400" dirty="0" smtClean="0"/>
              <a:t>Dentro del presupuesto de este Programa, la Transferencia Corriente para </a:t>
            </a:r>
            <a:r>
              <a:rPr lang="es-CL" sz="1400" b="1" dirty="0" smtClean="0"/>
              <a:t>Programa </a:t>
            </a:r>
            <a:r>
              <a:rPr lang="es-CL" sz="1400" b="1" dirty="0" smtClean="0"/>
              <a:t>Modernización del </a:t>
            </a:r>
            <a:r>
              <a:rPr lang="es-CL" sz="1400" b="1" dirty="0" smtClean="0"/>
              <a:t>Estado </a:t>
            </a:r>
            <a:r>
              <a:rPr lang="es-CL" sz="1400" dirty="0" smtClean="0"/>
              <a:t>presenta un 9,5% de ejecución. </a:t>
            </a:r>
            <a:r>
              <a:rPr lang="es-CL" sz="1400" dirty="0" smtClean="0"/>
              <a:t>Además, vía decretos de modificación presupuestaria del Ministerio de Hacienda, se rebajó el Gasto en </a:t>
            </a:r>
            <a:r>
              <a:rPr lang="es-CL" sz="1400" dirty="0" smtClean="0"/>
              <a:t>Personal de Gobierno Digital </a:t>
            </a:r>
            <a:r>
              <a:rPr lang="es-CL" sz="1400" dirty="0" smtClean="0"/>
              <a:t>en $</a:t>
            </a:r>
            <a:r>
              <a:rPr lang="es-CL" sz="1400" dirty="0" smtClean="0"/>
              <a:t>247 </a:t>
            </a:r>
            <a:r>
              <a:rPr lang="es-CL" sz="1400" dirty="0" smtClean="0"/>
              <a:t>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</a:t>
            </a:r>
            <a:r>
              <a:rPr lang="es-CL" sz="1400" b="1" dirty="0" smtClean="0"/>
              <a:t>Consejo de Auditoria Interna General de Gobierno </a:t>
            </a:r>
            <a:r>
              <a:rPr lang="es-CL" sz="1400" dirty="0" smtClean="0"/>
              <a:t>presenta una </a:t>
            </a:r>
            <a:r>
              <a:rPr lang="es-CL" sz="1400" dirty="0"/>
              <a:t>ejecución </a:t>
            </a:r>
            <a:r>
              <a:rPr lang="es-CL" sz="1400" dirty="0" smtClean="0"/>
              <a:t>de </a:t>
            </a:r>
            <a:r>
              <a:rPr lang="es-CL" sz="1400" dirty="0" smtClean="0"/>
              <a:t>46% </a:t>
            </a:r>
            <a:r>
              <a:rPr lang="es-CL" sz="1400" dirty="0" smtClean="0"/>
              <a:t>y el </a:t>
            </a:r>
            <a:r>
              <a:rPr lang="es-CL" sz="1400" b="1" dirty="0" smtClean="0"/>
              <a:t>Consejo de la Infancia </a:t>
            </a:r>
            <a:r>
              <a:rPr lang="es-CL" sz="1400" dirty="0" smtClean="0"/>
              <a:t>alcanzó a </a:t>
            </a:r>
            <a:r>
              <a:rPr lang="es-CL" sz="1400" dirty="0" smtClean="0"/>
              <a:t>36,3%.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937872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52824"/>
            <a:ext cx="4392488" cy="2776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628" y="2492896"/>
            <a:ext cx="4032448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52451" y="3044031"/>
          <a:ext cx="8039098" cy="1638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16.350.996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6.909.771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11.133.281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5.320.237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3.703.780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3.303.780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1.042.347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1.727.868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526.361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93749" y="3044031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/>
                <a:gridCol w="291977"/>
                <a:gridCol w="2069231"/>
                <a:gridCol w="888627"/>
                <a:gridCol w="787069"/>
                <a:gridCol w="774375"/>
                <a:gridCol w="787069"/>
                <a:gridCol w="774375"/>
                <a:gridCol w="77437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16.350.996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6.909.771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9.446.269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681.741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4.508.035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2.769.804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-246.572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625.214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1.353.100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-396.673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1.155.086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16.350.996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6.909.771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04851" y="2261711"/>
          <a:ext cx="7734298" cy="320294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9.446.269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681.741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4.508.035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7.546.594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281.741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3.631.075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470.774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Naciones Unidas para el Desarrollo (PNUD)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806450" y="2796381"/>
          <a:ext cx="7531100" cy="2133600"/>
        </p:xfrm>
        <a:graphic>
          <a:graphicData uri="http://schemas.openxmlformats.org/drawingml/2006/table">
            <a:tbl>
              <a:tblPr/>
              <a:tblGrid>
                <a:gridCol w="342755"/>
                <a:gridCol w="279282"/>
                <a:gridCol w="317366"/>
                <a:gridCol w="2132701"/>
                <a:gridCol w="761679"/>
                <a:gridCol w="736290"/>
                <a:gridCol w="675990"/>
                <a:gridCol w="761679"/>
                <a:gridCol w="761679"/>
                <a:gridCol w="76167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2.769.804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-246.572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625.214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910.152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663.155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-246.997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271.287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219.397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126.361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98500" y="2891631"/>
          <a:ext cx="7747000" cy="1943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971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1.353.100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621.436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1.206.715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589.043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17550" y="3082131"/>
          <a:ext cx="7708900" cy="1562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59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-396.673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1.155.086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1.716.817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828.832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1.058.591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323.918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1276</Words>
  <Application>Microsoft Office PowerPoint</Application>
  <PresentationFormat>Presentación en pantalla (4:3)</PresentationFormat>
  <Paragraphs>554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al mes de Junio de 2017 Partida 22: MINISTERIO SECRETARÍA DE LA PRESIDENCIA</vt:lpstr>
      <vt:lpstr>Ejecución Presupuestaria de Gastos Acumulada al mes de Junio de 2017  Ministerio Secretaría General de la Presidencia</vt:lpstr>
      <vt:lpstr>Ejecución Presupuestaria de Gastos Acumulada al mes de Junio de 2017  Ministerio Secretaría General de la Presidencia</vt:lpstr>
      <vt:lpstr>Ejecución Presupuestaria de Gastos Acumulada al mes de Junio de 2017  Ministerio Secretaría General de la Presidencia</vt:lpstr>
      <vt:lpstr>Ejecución Presupuestaria de Gastos Acumulada al mes de Junio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146</cp:revision>
  <cp:lastPrinted>2017-05-05T19:52:29Z</cp:lastPrinted>
  <dcterms:created xsi:type="dcterms:W3CDTF">2016-06-23T13:38:47Z</dcterms:created>
  <dcterms:modified xsi:type="dcterms:W3CDTF">2017-08-22T19:39:58Z</dcterms:modified>
</cp:coreProperties>
</file>