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264" r:id="rId5"/>
    <p:sldId id="299" r:id="rId6"/>
    <p:sldId id="263" r:id="rId7"/>
    <p:sldId id="265" r:id="rId8"/>
    <p:sldId id="267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22-08-2017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Junio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20: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agosto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La Ejecución de la Partida del mes de junio ascendió a $2.185 millones, es decir, un 7,5% respecto de la ley inicial.  Con ello, la ejecución acumulada al segundo trimestre de 2017 ascendió a </a:t>
            </a:r>
            <a:r>
              <a:rPr lang="es-CL" sz="1600" b="1" dirty="0"/>
              <a:t>$10.008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34,4% </a:t>
            </a:r>
            <a:r>
              <a:rPr lang="es-CL" sz="1600" dirty="0"/>
              <a:t>del presupuesto inicial, siendo 1,5 puntos porcentuales inferior respecto a igual periodo del año 2016.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En cuanto a los programas, el 62% del presupuesto vigente, se concentra en la </a:t>
            </a:r>
            <a:r>
              <a:rPr lang="es-CL" sz="1600" b="1" dirty="0"/>
              <a:t>Secretaría General de Gobierno</a:t>
            </a:r>
            <a:r>
              <a:rPr lang="es-CL" sz="1600" dirty="0"/>
              <a:t> que al mes de junio alcanzó un nivel de ejecución de </a:t>
            </a:r>
            <a:r>
              <a:rPr lang="es-CL" sz="1600" b="1" dirty="0"/>
              <a:t>39,3%.  </a:t>
            </a:r>
            <a:r>
              <a:rPr lang="es-CL" sz="1600" dirty="0"/>
              <a:t>Ejecución afectada por</a:t>
            </a:r>
            <a:r>
              <a:rPr lang="es-CL" sz="1600" b="1" dirty="0"/>
              <a:t> </a:t>
            </a:r>
            <a:r>
              <a:rPr lang="es-CL" sz="1600" dirty="0"/>
              <a:t>el nivel de ejecución de los subtítulos </a:t>
            </a:r>
            <a:r>
              <a:rPr lang="es-CL" sz="1600" b="1" dirty="0"/>
              <a:t>bienes y servicios de consumo y transferencias corrientes </a:t>
            </a:r>
            <a:r>
              <a:rPr lang="es-CL" sz="1600" dirty="0"/>
              <a:t>que alcanzaron una erogación de </a:t>
            </a:r>
            <a:r>
              <a:rPr lang="es-CL" sz="1600" b="1" dirty="0"/>
              <a:t>29,5% y 26,1% </a:t>
            </a:r>
            <a:r>
              <a:rPr lang="es-CL" sz="1600" dirty="0"/>
              <a:t>respectivamente y una participación dentro de la Secretaría del  53,5%.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El programa </a:t>
            </a:r>
            <a:r>
              <a:rPr lang="es-CL" sz="1600" b="1" dirty="0"/>
              <a:t>Consejo Nacional de Televisión </a:t>
            </a:r>
            <a:r>
              <a:rPr lang="es-CL" sz="1600" dirty="0"/>
              <a:t>presentó un </a:t>
            </a:r>
            <a:r>
              <a:rPr lang="es-CL" sz="1600" b="1" dirty="0"/>
              <a:t>avance de 14,5%</a:t>
            </a:r>
            <a:r>
              <a:rPr lang="es-CL" sz="1600" dirty="0"/>
              <a:t>, donde los niveles de gasto más bajos se registran en el subtítulo 24 “transferencias corrientes” con un 3,8%.  Asimismo, la asignación relativa al Fondo de Apoyo a Programas Culturales presenta una erogación del 1,1%.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Respecto a los subtítulos, la mayor erogación, se registra en </a:t>
            </a:r>
            <a:r>
              <a:rPr lang="es-CL" sz="1600" b="1" dirty="0"/>
              <a:t>gastos en personal</a:t>
            </a:r>
            <a:r>
              <a:rPr lang="es-CL" sz="1600" dirty="0"/>
              <a:t>, con desembolsos que alcanza el </a:t>
            </a:r>
            <a:r>
              <a:rPr lang="es-CL" sz="1600" b="1" dirty="0"/>
              <a:t>53,1%</a:t>
            </a:r>
            <a:r>
              <a:rPr lang="es-CL" sz="1600" dirty="0"/>
              <a:t>, mientras que el menor nivel de ejecución se registra en</a:t>
            </a:r>
            <a:r>
              <a:rPr lang="es-CL" sz="1600" b="1" dirty="0"/>
              <a:t> servicio de la deuda, con un 4,5%</a:t>
            </a:r>
            <a:r>
              <a:rPr lang="es-CL" sz="1600" dirty="0"/>
              <a:t>, que a su vez representa el 12% de los recursos vigentes contemplados en la Partida.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520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1029899-247F-481E-9451-14F82B3460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724101"/>
            <a:ext cx="8210799" cy="1796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5019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1091368-4692-4B69-BC4A-55F72AA5AC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2133017"/>
            <a:ext cx="4114800" cy="236891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DB9442AB-586F-413B-8541-77FE96826A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7403" y="2133017"/>
            <a:ext cx="3998421" cy="2368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37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299276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C732E97-8680-4C81-B655-D3E6050ADB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24101"/>
            <a:ext cx="8210799" cy="126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35635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01,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3462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BD52E25-1E21-49DC-8F40-4026C1135B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5" y="1801624"/>
            <a:ext cx="8210799" cy="4554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33116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02,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746B559-8813-4FE7-B380-7628D90EF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3"/>
            <a:ext cx="8210799" cy="3414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2598</TotalTime>
  <Words>448</Words>
  <Application>Microsoft Office PowerPoint</Application>
  <PresentationFormat>Presentación en pantalla (4:3)</PresentationFormat>
  <Paragraphs>32</Paragraphs>
  <Slides>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Junio de 2017 Partida 20: MINISTERIO SECRETARÍA GENERAL DE GOBIERNO</vt:lpstr>
      <vt:lpstr>Ejecución Presupuestaria de Gastos Acumulada al mes de Junio de 2017  Ministerio Secretaría General de Gobierno</vt:lpstr>
      <vt:lpstr>Ejecución Presupuestaria de Gastos Acumulada al mes de Junio de 2017  Ministerio Secretaría General de Gobierno</vt:lpstr>
      <vt:lpstr>Presentación de PowerPoint</vt:lpstr>
      <vt:lpstr>Ejecución Presupuestaria de Gastos Acumulada al mes de Junio de 2017  Partida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148</cp:revision>
  <cp:lastPrinted>2016-10-11T11:56:42Z</cp:lastPrinted>
  <dcterms:created xsi:type="dcterms:W3CDTF">2016-06-23T13:38:47Z</dcterms:created>
  <dcterms:modified xsi:type="dcterms:W3CDTF">2017-08-22T17:49:58Z</dcterms:modified>
</cp:coreProperties>
</file>