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48" r:id="rId2"/>
  </p:sldMasterIdLst>
  <p:notesMasterIdLst>
    <p:notesMasterId r:id="rId28"/>
  </p:notesMasterIdLst>
  <p:handoutMasterIdLst>
    <p:handoutMasterId r:id="rId29"/>
  </p:handoutMasterIdLst>
  <p:sldIdLst>
    <p:sldId id="256" r:id="rId3"/>
    <p:sldId id="298" r:id="rId4"/>
    <p:sldId id="317" r:id="rId5"/>
    <p:sldId id="318" r:id="rId6"/>
    <p:sldId id="264" r:id="rId7"/>
    <p:sldId id="263" r:id="rId8"/>
    <p:sldId id="265" r:id="rId9"/>
    <p:sldId id="299" r:id="rId10"/>
    <p:sldId id="300" r:id="rId11"/>
    <p:sldId id="301" r:id="rId12"/>
    <p:sldId id="302" r:id="rId13"/>
    <p:sldId id="303" r:id="rId14"/>
    <p:sldId id="304" r:id="rId15"/>
    <p:sldId id="305" r:id="rId16"/>
    <p:sldId id="306" r:id="rId17"/>
    <p:sldId id="307" r:id="rId18"/>
    <p:sldId id="308" r:id="rId19"/>
    <p:sldId id="309" r:id="rId20"/>
    <p:sldId id="310" r:id="rId21"/>
    <p:sldId id="311" r:id="rId22"/>
    <p:sldId id="312" r:id="rId23"/>
    <p:sldId id="313" r:id="rId24"/>
    <p:sldId id="314" r:id="rId25"/>
    <p:sldId id="315" r:id="rId26"/>
    <p:sldId id="316" r:id="rId27"/>
  </p:sldIdLst>
  <p:sldSz cx="9144000" cy="6858000" type="screen4x3"/>
  <p:notesSz cx="7077075" cy="93630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5E91"/>
    <a:srgbClr val="173351"/>
    <a:srgbClr val="3B6285"/>
    <a:srgbClr val="2654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104" y="444"/>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850" y="-90"/>
      </p:cViewPr>
      <p:guideLst>
        <p:guide orient="horz" pos="2949"/>
        <p:guide pos="222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66733" cy="468154"/>
          </a:xfrm>
          <a:prstGeom prst="rect">
            <a:avLst/>
          </a:prstGeom>
        </p:spPr>
        <p:txBody>
          <a:bodyPr vert="horz" lIns="92855" tIns="46427" rIns="92855" bIns="46427" rtlCol="0"/>
          <a:lstStyle>
            <a:lvl1pPr algn="l">
              <a:defRPr sz="1200"/>
            </a:lvl1pPr>
          </a:lstStyle>
          <a:p>
            <a:endParaRPr lang="es-CL"/>
          </a:p>
        </p:txBody>
      </p:sp>
      <p:sp>
        <p:nvSpPr>
          <p:cNvPr id="3" name="2 Marcador de fecha"/>
          <p:cNvSpPr>
            <a:spLocks noGrp="1"/>
          </p:cNvSpPr>
          <p:nvPr>
            <p:ph type="dt" sz="quarter" idx="1"/>
          </p:nvPr>
        </p:nvSpPr>
        <p:spPr>
          <a:xfrm>
            <a:off x="4008709" y="0"/>
            <a:ext cx="3066733" cy="468154"/>
          </a:xfrm>
          <a:prstGeom prst="rect">
            <a:avLst/>
          </a:prstGeom>
        </p:spPr>
        <p:txBody>
          <a:bodyPr vert="horz" lIns="92855" tIns="46427" rIns="92855" bIns="46427" rtlCol="0"/>
          <a:lstStyle>
            <a:lvl1pPr algn="r">
              <a:defRPr sz="1200"/>
            </a:lvl1pPr>
          </a:lstStyle>
          <a:p>
            <a:fld id="{616FA1BA-8A8E-4023-9C91-FC56F051C6FA}" type="datetimeFigureOut">
              <a:rPr lang="es-CL" smtClean="0"/>
              <a:t>07-08-2017</a:t>
            </a:fld>
            <a:endParaRPr lang="es-CL"/>
          </a:p>
        </p:txBody>
      </p:sp>
      <p:sp>
        <p:nvSpPr>
          <p:cNvPr id="4" name="3 Marcador de pie de página"/>
          <p:cNvSpPr>
            <a:spLocks noGrp="1"/>
          </p:cNvSpPr>
          <p:nvPr>
            <p:ph type="ftr" sz="quarter" idx="2"/>
          </p:nvPr>
        </p:nvSpPr>
        <p:spPr>
          <a:xfrm>
            <a:off x="4" y="8893296"/>
            <a:ext cx="3066733" cy="468154"/>
          </a:xfrm>
          <a:prstGeom prst="rect">
            <a:avLst/>
          </a:prstGeom>
        </p:spPr>
        <p:txBody>
          <a:bodyPr vert="horz" lIns="92855" tIns="46427" rIns="92855" bIns="46427"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4008709" y="8893296"/>
            <a:ext cx="3066733" cy="468154"/>
          </a:xfrm>
          <a:prstGeom prst="rect">
            <a:avLst/>
          </a:prstGeom>
        </p:spPr>
        <p:txBody>
          <a:bodyPr vert="horz" lIns="92855" tIns="46427" rIns="92855" bIns="46427" rtlCol="0" anchor="b"/>
          <a:lstStyle>
            <a:lvl1pPr algn="r">
              <a:defRPr sz="1200"/>
            </a:lvl1pPr>
          </a:lstStyle>
          <a:p>
            <a:fld id="{5B2478F1-BD0C-402D-A16D-7669D4371A65}" type="slidenum">
              <a:rPr lang="es-CL" smtClean="0"/>
              <a:t>‹Nº›</a:t>
            </a:fld>
            <a:endParaRPr lang="es-CL"/>
          </a:p>
        </p:txBody>
      </p:sp>
    </p:spTree>
    <p:extLst>
      <p:ext uri="{BB962C8B-B14F-4D97-AF65-F5344CB8AC3E}">
        <p14:creationId xmlns:p14="http://schemas.microsoft.com/office/powerpoint/2010/main" val="173971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66733" cy="468154"/>
          </a:xfrm>
          <a:prstGeom prst="rect">
            <a:avLst/>
          </a:prstGeom>
        </p:spPr>
        <p:txBody>
          <a:bodyPr vert="horz" lIns="92855" tIns="46427" rIns="92855" bIns="46427" rtlCol="0"/>
          <a:lstStyle>
            <a:lvl1pPr algn="l">
              <a:defRPr sz="1200"/>
            </a:lvl1pPr>
          </a:lstStyle>
          <a:p>
            <a:endParaRPr lang="es-CL"/>
          </a:p>
        </p:txBody>
      </p:sp>
      <p:sp>
        <p:nvSpPr>
          <p:cNvPr id="3" name="2 Marcador de fecha"/>
          <p:cNvSpPr>
            <a:spLocks noGrp="1"/>
          </p:cNvSpPr>
          <p:nvPr>
            <p:ph type="dt" idx="1"/>
          </p:nvPr>
        </p:nvSpPr>
        <p:spPr>
          <a:xfrm>
            <a:off x="4008709" y="0"/>
            <a:ext cx="3066733" cy="468154"/>
          </a:xfrm>
          <a:prstGeom prst="rect">
            <a:avLst/>
          </a:prstGeom>
        </p:spPr>
        <p:txBody>
          <a:bodyPr vert="horz" lIns="92855" tIns="46427" rIns="92855" bIns="46427" rtlCol="0"/>
          <a:lstStyle>
            <a:lvl1pPr algn="r">
              <a:defRPr sz="1200"/>
            </a:lvl1pPr>
          </a:lstStyle>
          <a:p>
            <a:fld id="{E2B5B10E-871D-42A9-AFA9-7078BA467708}" type="datetimeFigureOut">
              <a:rPr lang="es-CL" smtClean="0"/>
              <a:t>07-08-2017</a:t>
            </a:fld>
            <a:endParaRPr lang="es-CL"/>
          </a:p>
        </p:txBody>
      </p:sp>
      <p:sp>
        <p:nvSpPr>
          <p:cNvPr id="4" name="3 Marcador de imagen de diapositiva"/>
          <p:cNvSpPr>
            <a:spLocks noGrp="1" noRot="1" noChangeAspect="1"/>
          </p:cNvSpPr>
          <p:nvPr>
            <p:ph type="sldImg" idx="2"/>
          </p:nvPr>
        </p:nvSpPr>
        <p:spPr>
          <a:xfrm>
            <a:off x="1198563" y="701675"/>
            <a:ext cx="4679950" cy="3511550"/>
          </a:xfrm>
          <a:prstGeom prst="rect">
            <a:avLst/>
          </a:prstGeom>
          <a:noFill/>
          <a:ln w="12700">
            <a:solidFill>
              <a:prstClr val="black"/>
            </a:solidFill>
          </a:ln>
        </p:spPr>
        <p:txBody>
          <a:bodyPr vert="horz" lIns="92855" tIns="46427" rIns="92855" bIns="46427" rtlCol="0" anchor="ctr"/>
          <a:lstStyle/>
          <a:p>
            <a:endParaRPr lang="es-CL"/>
          </a:p>
        </p:txBody>
      </p:sp>
      <p:sp>
        <p:nvSpPr>
          <p:cNvPr id="5" name="4 Marcador de notas"/>
          <p:cNvSpPr>
            <a:spLocks noGrp="1"/>
          </p:cNvSpPr>
          <p:nvPr>
            <p:ph type="body" sz="quarter" idx="3"/>
          </p:nvPr>
        </p:nvSpPr>
        <p:spPr>
          <a:xfrm>
            <a:off x="707708" y="4447461"/>
            <a:ext cx="5661660" cy="4213384"/>
          </a:xfrm>
          <a:prstGeom prst="rect">
            <a:avLst/>
          </a:prstGeom>
        </p:spPr>
        <p:txBody>
          <a:bodyPr vert="horz" lIns="92855" tIns="46427" rIns="92855" bIns="46427"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4" y="8893296"/>
            <a:ext cx="3066733" cy="468154"/>
          </a:xfrm>
          <a:prstGeom prst="rect">
            <a:avLst/>
          </a:prstGeom>
        </p:spPr>
        <p:txBody>
          <a:bodyPr vert="horz" lIns="92855" tIns="46427" rIns="92855" bIns="46427"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4008709" y="8893296"/>
            <a:ext cx="3066733" cy="468154"/>
          </a:xfrm>
          <a:prstGeom prst="rect">
            <a:avLst/>
          </a:prstGeom>
        </p:spPr>
        <p:txBody>
          <a:bodyPr vert="horz" lIns="92855" tIns="46427" rIns="92855" bIns="46427" rtlCol="0" anchor="b"/>
          <a:lstStyle>
            <a:lvl1pPr algn="r">
              <a:defRPr sz="1200"/>
            </a:lvl1pPr>
          </a:lstStyle>
          <a:p>
            <a:fld id="{15CC87D2-554F-43C8-B789-DB86F48C67F4}" type="slidenum">
              <a:rPr lang="es-CL" smtClean="0"/>
              <a:t>‹Nº›</a:t>
            </a:fld>
            <a:endParaRPr lang="es-CL"/>
          </a:p>
        </p:txBody>
      </p:sp>
    </p:spTree>
    <p:extLst>
      <p:ext uri="{BB962C8B-B14F-4D97-AF65-F5344CB8AC3E}">
        <p14:creationId xmlns:p14="http://schemas.microsoft.com/office/powerpoint/2010/main" val="42303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15CC87D2-554F-43C8-B789-DB86F48C67F4}" type="slidenum">
              <a:rPr lang="es-CL" smtClean="0"/>
              <a:t>6</a:t>
            </a:fld>
            <a:endParaRPr lang="es-CL"/>
          </a:p>
        </p:txBody>
      </p:sp>
    </p:spTree>
    <p:extLst>
      <p:ext uri="{BB962C8B-B14F-4D97-AF65-F5344CB8AC3E}">
        <p14:creationId xmlns:p14="http://schemas.microsoft.com/office/powerpoint/2010/main" val="291297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07-08-2017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4093340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07-08-2017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2488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07-08-2017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666495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07-08-2017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208252046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07-08-2017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105467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07-08-2017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78908534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07-08-2017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988839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07-08-2017</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9691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07-08-2017</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820971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07-08-2017</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7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07-08-2017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42274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07-08-2017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847426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07-08-2017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85295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07-08-2017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9135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07-08-2017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60526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07-08-2017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32531054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07-08-2017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1236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07-08-2017</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085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07-08-2017</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15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07-08-2017</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939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07-08-2017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77512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07-08-2017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22449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vmlDrawing" Target="../drawings/vmlDrawing2.v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oleObject" Target="../embeddings/oleObject2.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07-08-2017</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630719" y="260648"/>
            <a:ext cx="2189753" cy="163464"/>
          </a:xfrm>
          <a:prstGeom prst="rect">
            <a:avLst/>
          </a:prstGeom>
          <a:noFill/>
        </p:spPr>
        <p:txBody>
          <a:bodyPr wrap="square" rtlCol="0">
            <a:noAutofit/>
          </a:bodyPr>
          <a:lstStyle/>
          <a:p>
            <a:pPr>
              <a:spcAft>
                <a:spcPts val="0"/>
              </a:spcAft>
            </a:pPr>
            <a:r>
              <a:rPr lang="es-CL" sz="700" b="1" kern="1200" dirty="0" smtClean="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SENADO </a:t>
            </a:r>
            <a:r>
              <a:rPr lang="es-CL" sz="700" b="1" kern="1200" dirty="0">
                <a:solidFill>
                  <a:srgbClr val="3B6285"/>
                </a:solidFill>
                <a:effectLst>
                  <a:outerShdw blurRad="63500" dist="50800" dir="13500000" sx="0" sy="0">
                    <a:srgbClr val="000000">
                      <a:alpha val="50000"/>
                    </a:srgbClr>
                  </a:outerShdw>
                </a:effectLst>
                <a:latin typeface="Andalus"/>
                <a:ea typeface="Times New Roman"/>
              </a:rPr>
              <a:t>DE LA REPÚBLICA DE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114182832"/>
              </p:ext>
            </p:extLst>
          </p:nvPr>
        </p:nvGraphicFramePr>
        <p:xfrm>
          <a:off x="5940152" y="203419"/>
          <a:ext cx="565001" cy="417269"/>
        </p:xfrm>
        <a:graphic>
          <a:graphicData uri="http://schemas.openxmlformats.org/presentationml/2006/ole">
            <mc:AlternateContent xmlns:mc="http://schemas.openxmlformats.org/markup-compatibility/2006">
              <mc:Choice xmlns:v="urn:schemas-microsoft-com:vml" Requires="v">
                <p:oleObj spid="_x0000_s6280"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0152" y="203419"/>
                        <a:ext cx="565001" cy="417269"/>
                      </a:xfrm>
                      <a:prstGeom prst="rect">
                        <a:avLst/>
                      </a:prstGeom>
                      <a:noFill/>
                      <a:ln>
                        <a:noFill/>
                      </a:ln>
                      <a:extLst/>
                    </p:spPr>
                  </p:pic>
                </p:oleObj>
              </mc:Fallback>
            </mc:AlternateContent>
          </a:graphicData>
        </a:graphic>
      </p:graphicFrame>
      <p:sp>
        <p:nvSpPr>
          <p:cNvPr id="5" name="4 Rectángulo"/>
          <p:cNvSpPr/>
          <p:nvPr userDrawn="1"/>
        </p:nvSpPr>
        <p:spPr>
          <a:xfrm>
            <a:off x="6444208" y="231031"/>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smtClean="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3357919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07-08-2017</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pPr>
              <a:spcAft>
                <a:spcPts val="0"/>
              </a:spcAft>
            </a:pPr>
            <a:r>
              <a:rPr lang="es-CL" sz="700" b="1" kern="1200" dirty="0" smtClean="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SENADO </a:t>
            </a:r>
            <a:r>
              <a:rPr lang="es-CL" sz="700" b="1" kern="1200" dirty="0">
                <a:solidFill>
                  <a:srgbClr val="3B6285"/>
                </a:solidFill>
                <a:effectLst>
                  <a:outerShdw blurRad="63500" dist="50800" dir="13500000" sx="0" sy="0">
                    <a:srgbClr val="000000">
                      <a:alpha val="50000"/>
                    </a:srgbClr>
                  </a:outerShdw>
                </a:effectLst>
                <a:latin typeface="Andalus"/>
                <a:ea typeface="Times New Roman"/>
              </a:rPr>
              <a:t>DE LA REPÚBLICA DE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596557328"/>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2213" name="Imagen de mapa de bits" r:id="rId14" imgW="743054" imgH="523810" progId="PBrush">
                  <p:embed/>
                </p:oleObj>
              </mc:Choice>
              <mc:Fallback>
                <p:oleObj name="Imagen de mapa de bits" r:id="rId14" imgW="743054" imgH="523810" progId="PBrush">
                  <p:embed/>
                  <p:pic>
                    <p:nvPicPr>
                      <p:cNvPr id="0" name="11 Objeto"/>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smtClean="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2923576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400" b="1" dirty="0" smtClean="0">
                <a:latin typeface="+mn-lt"/>
              </a:rPr>
              <a:t>EJECUCIÓN PRESUPUESTARIA DE GASTOS ACUMULADA</a:t>
            </a:r>
            <a:br>
              <a:rPr lang="es-CL" sz="2400" b="1" dirty="0" smtClean="0">
                <a:latin typeface="+mn-lt"/>
              </a:rPr>
            </a:br>
            <a:r>
              <a:rPr lang="es-CL" sz="2400" b="1" dirty="0" smtClean="0">
                <a:latin typeface="+mn-lt"/>
              </a:rPr>
              <a:t>A </a:t>
            </a:r>
            <a:r>
              <a:rPr lang="es-CL" sz="2400" b="1" dirty="0" smtClean="0">
                <a:latin typeface="+mn-lt"/>
              </a:rPr>
              <a:t>JUNIO </a:t>
            </a:r>
            <a:r>
              <a:rPr lang="es-CL" sz="2400" b="1" dirty="0" smtClean="0">
                <a:latin typeface="+mn-lt"/>
              </a:rPr>
              <a:t>DE 2017</a:t>
            </a:r>
            <a:br>
              <a:rPr lang="es-CL" sz="2400" b="1" dirty="0" smtClean="0">
                <a:latin typeface="+mn-lt"/>
              </a:rPr>
            </a:br>
            <a:r>
              <a:rPr lang="es-CL" sz="2400" b="1" dirty="0" smtClean="0">
                <a:latin typeface="+mn-lt"/>
              </a:rPr>
              <a:t>PARTIDA 18:</a:t>
            </a:r>
            <a:br>
              <a:rPr lang="es-CL" sz="2400" b="1" dirty="0" smtClean="0">
                <a:latin typeface="+mn-lt"/>
              </a:rPr>
            </a:br>
            <a:r>
              <a:rPr lang="es-CL" sz="2400" b="1" dirty="0" smtClean="0">
                <a:latin typeface="+mn-lt"/>
              </a:rPr>
              <a:t>MINISTERIO DE VIVIENDA Y URBANISMO</a:t>
            </a:r>
            <a:endParaRPr lang="es-CL" sz="2400" b="1" dirty="0">
              <a:latin typeface="+mn-lt"/>
            </a:endParaRPr>
          </a:p>
        </p:txBody>
      </p:sp>
      <p:sp>
        <p:nvSpPr>
          <p:cNvPr id="7" name="6 CuadroTexto"/>
          <p:cNvSpPr txBox="1"/>
          <p:nvPr/>
        </p:nvSpPr>
        <p:spPr>
          <a:xfrm>
            <a:off x="3923928" y="5661248"/>
            <a:ext cx="4536504" cy="369332"/>
          </a:xfrm>
          <a:prstGeom prst="rect">
            <a:avLst/>
          </a:prstGeom>
          <a:noFill/>
        </p:spPr>
        <p:txBody>
          <a:bodyPr wrap="square" rtlCol="0">
            <a:spAutoFit/>
          </a:bodyPr>
          <a:lstStyle/>
          <a:p>
            <a:pPr algn="r"/>
            <a:r>
              <a:rPr lang="es-CL" b="1" dirty="0" smtClean="0">
                <a:effectLst>
                  <a:outerShdw blurRad="38100" dist="38100" dir="2700000" algn="tl">
                    <a:srgbClr val="000000">
                      <a:alpha val="43137"/>
                    </a:srgbClr>
                  </a:outerShdw>
                </a:effectLst>
              </a:rPr>
              <a:t>VALPARAÍSO, </a:t>
            </a:r>
            <a:r>
              <a:rPr lang="es-CL" b="1" dirty="0" smtClean="0">
                <a:effectLst>
                  <a:outerShdw blurRad="38100" dist="38100" dir="2700000" algn="tl">
                    <a:srgbClr val="000000">
                      <a:alpha val="43137"/>
                    </a:srgbClr>
                  </a:outerShdw>
                </a:effectLst>
              </a:rPr>
              <a:t>AGOSTO </a:t>
            </a:r>
            <a:r>
              <a:rPr lang="es-CL" b="1" dirty="0" smtClean="0">
                <a:effectLst>
                  <a:outerShdw blurRad="38100" dist="38100" dir="2700000" algn="tl">
                    <a:srgbClr val="000000">
                      <a:alpha val="43137"/>
                    </a:srgbClr>
                  </a:outerShdw>
                </a:effectLst>
              </a:rPr>
              <a:t>2017</a:t>
            </a:r>
            <a:endParaRPr lang="es-CL" b="1" dirty="0">
              <a:effectLst>
                <a:outerShdw blurRad="38100" dist="38100" dir="2700000" algn="tl">
                  <a:srgbClr val="000000">
                    <a:alpha val="43137"/>
                  </a:srgbClr>
                </a:outerShdw>
              </a:effectLst>
            </a:endParaRPr>
          </a:p>
        </p:txBody>
      </p:sp>
      <p:sp>
        <p:nvSpPr>
          <p:cNvPr id="3" name="2 Rectángulo"/>
          <p:cNvSpPr/>
          <p:nvPr/>
        </p:nvSpPr>
        <p:spPr>
          <a:xfrm>
            <a:off x="5292080" y="0"/>
            <a:ext cx="385192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5" name="4 CuadroTexto"/>
          <p:cNvSpPr txBox="1"/>
          <p:nvPr/>
        </p:nvSpPr>
        <p:spPr>
          <a:xfrm>
            <a:off x="1844875" y="1064930"/>
            <a:ext cx="3771241" cy="349955"/>
          </a:xfrm>
          <a:prstGeom prst="rect">
            <a:avLst/>
          </a:prstGeom>
          <a:noFill/>
        </p:spPr>
        <p:txBody>
          <a:bodyPr wrap="square" rtlCol="0">
            <a:noAutofit/>
          </a:bodyPr>
          <a:lstStyle/>
          <a:p>
            <a:pPr>
              <a:spcAft>
                <a:spcPts val="0"/>
              </a:spcAft>
            </a:pPr>
            <a:r>
              <a:rPr lang="es-CL" sz="1200" b="1" kern="1200" dirty="0" smtClean="0">
                <a:solidFill>
                  <a:srgbClr val="22519E"/>
                </a:solidFill>
                <a:effectLst>
                  <a:outerShdw blurRad="63500" dist="50800" dir="13500000" sx="0" sy="0">
                    <a:srgbClr val="000000">
                      <a:alpha val="50000"/>
                    </a:srgbClr>
                  </a:outerShdw>
                </a:effectLst>
                <a:latin typeface="Andalus"/>
                <a:ea typeface="Times New Roman"/>
              </a:rPr>
              <a:t>    </a:t>
            </a:r>
            <a:r>
              <a:rPr lang="es-CL" sz="1200" b="1" kern="1200" dirty="0" smtClean="0">
                <a:solidFill>
                  <a:srgbClr val="3B6285"/>
                </a:solidFill>
                <a:effectLst>
                  <a:outerShdw blurRad="63500" dist="50800" dir="13500000" sx="0" sy="0">
                    <a:srgbClr val="000000">
                      <a:alpha val="50000"/>
                    </a:srgbClr>
                  </a:outerShdw>
                </a:effectLst>
                <a:latin typeface="Andalus"/>
                <a:ea typeface="Times New Roman"/>
              </a:rPr>
              <a:t>SENADO </a:t>
            </a:r>
            <a:r>
              <a:rPr lang="es-CL" sz="1200" b="1" kern="1200" dirty="0">
                <a:solidFill>
                  <a:srgbClr val="3B6285"/>
                </a:solidFill>
                <a:effectLst>
                  <a:outerShdw blurRad="63500" dist="50800" dir="13500000" sx="0" sy="0">
                    <a:srgbClr val="000000">
                      <a:alpha val="50000"/>
                    </a:srgbClr>
                  </a:outerShdw>
                </a:effectLst>
                <a:latin typeface="Andalus"/>
                <a:ea typeface="Times New Roman"/>
              </a:rPr>
              <a:t>DE LA REPÚBLICA DE </a:t>
            </a:r>
            <a:r>
              <a:rPr lang="es-CL" sz="1200" b="1" kern="1200" dirty="0" smtClean="0">
                <a:solidFill>
                  <a:srgbClr val="3B6285"/>
                </a:solidFill>
                <a:effectLst>
                  <a:outerShdw blurRad="63500" dist="50800" dir="13500000" sx="0" sy="0">
                    <a:srgbClr val="000000">
                      <a:alpha val="50000"/>
                    </a:srgbClr>
                  </a:outerShdw>
                </a:effectLst>
                <a:latin typeface="Andalus"/>
                <a:ea typeface="Times New Roman"/>
              </a:rPr>
              <a:t>CHILE</a:t>
            </a:r>
            <a:endParaRPr lang="es-CL" sz="2400" dirty="0">
              <a:solidFill>
                <a:srgbClr val="3B6285"/>
              </a:solidFill>
              <a:effectLst/>
              <a:latin typeface="Times New Roman"/>
              <a:ea typeface="Times New Roman"/>
            </a:endParaRPr>
          </a:p>
        </p:txBody>
      </p:sp>
      <p:graphicFrame>
        <p:nvGraphicFramePr>
          <p:cNvPr id="6" name="5 Objeto"/>
          <p:cNvGraphicFramePr>
            <a:graphicFrameLocks noChangeAspect="1"/>
          </p:cNvGraphicFramePr>
          <p:nvPr>
            <p:extLst>
              <p:ext uri="{D42A27DB-BD31-4B8C-83A1-F6EECF244321}">
                <p14:modId xmlns:p14="http://schemas.microsoft.com/office/powerpoint/2010/main" val="2596421450"/>
              </p:ext>
            </p:extLst>
          </p:nvPr>
        </p:nvGraphicFramePr>
        <p:xfrm>
          <a:off x="410078" y="836712"/>
          <a:ext cx="1209594" cy="893319"/>
        </p:xfrm>
        <a:graphic>
          <a:graphicData uri="http://schemas.openxmlformats.org/presentationml/2006/ole">
            <mc:AlternateContent xmlns:mc="http://schemas.openxmlformats.org/markup-compatibility/2006">
              <mc:Choice xmlns:v="urn:schemas-microsoft-com:vml" Requires="v">
                <p:oleObj spid="_x0000_s7303" name="Imagen de mapa de bits" r:id="rId3" imgW="743054" imgH="523810" progId="PBrush">
                  <p:embed/>
                </p:oleObj>
              </mc:Choice>
              <mc:Fallback>
                <p:oleObj name="Imagen de mapa de bits" r:id="rId3" imgW="743054" imgH="523810" progId="PBrush">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0078" y="836712"/>
                        <a:ext cx="1209594" cy="893319"/>
                      </a:xfrm>
                      <a:prstGeom prst="rect">
                        <a:avLst/>
                      </a:prstGeom>
                      <a:noFill/>
                      <a:ln>
                        <a:noFill/>
                      </a:ln>
                      <a:extLst/>
                    </p:spPr>
                  </p:pic>
                </p:oleObj>
              </mc:Fallback>
            </mc:AlternateContent>
          </a:graphicData>
        </a:graphic>
      </p:graphicFrame>
      <p:sp>
        <p:nvSpPr>
          <p:cNvPr id="8" name="7 Rectángulo"/>
          <p:cNvSpPr/>
          <p:nvPr/>
        </p:nvSpPr>
        <p:spPr>
          <a:xfrm>
            <a:off x="1547664" y="992922"/>
            <a:ext cx="4464496" cy="707886"/>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4000" b="1" kern="1200" dirty="0" smtClean="0">
                <a:solidFill>
                  <a:srgbClr val="943634"/>
                </a:solidFill>
                <a:latin typeface="Andalus" pitchFamily="18" charset="-78"/>
                <a:ea typeface="Times New Roman"/>
                <a:cs typeface="Andalus" pitchFamily="18" charset="-78"/>
              </a:rPr>
              <a:t>U</a:t>
            </a:r>
            <a:r>
              <a:rPr lang="es-CL" sz="1600" b="1" kern="1200" dirty="0" smtClean="0">
                <a:solidFill>
                  <a:srgbClr val="943634"/>
                </a:solidFill>
                <a:latin typeface="Andalus" pitchFamily="18" charset="-78"/>
                <a:ea typeface="Times New Roman"/>
                <a:cs typeface="Andalus" pitchFamily="18" charset="-78"/>
              </a:rPr>
              <a:t>NIDAD DE ASESORÍA PRESUPUESTARIA</a:t>
            </a:r>
            <a:endParaRPr lang="es-CL" sz="1400" dirty="0" smtClean="0">
              <a:latin typeface="Andalus" pitchFamily="18" charset="-78"/>
              <a:ea typeface="Times New Roman"/>
              <a:cs typeface="Andalus" pitchFamily="18" charset="-78"/>
            </a:endParaRPr>
          </a:p>
        </p:txBody>
      </p:sp>
    </p:spTree>
    <p:extLst>
      <p:ext uri="{BB962C8B-B14F-4D97-AF65-F5344CB8AC3E}">
        <p14:creationId xmlns:p14="http://schemas.microsoft.com/office/powerpoint/2010/main" val="37052829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10</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JUNIO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02. PROGRAMA 01: PARQUE METROPOLITANO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00" y="1962150"/>
            <a:ext cx="7239000" cy="3638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426048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11</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JUNIO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21. PROGRAMA 01: SERVIU I</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188" y="1628800"/>
            <a:ext cx="7667625" cy="4824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385928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12</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JUNIO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22. PROGRAMA 01: SERVIU II</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1988" y="1556792"/>
            <a:ext cx="7820025" cy="4752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54959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a:xfrm>
            <a:off x="6553200" y="6453337"/>
            <a:ext cx="2133600" cy="268138"/>
          </a:xfrm>
        </p:spPr>
        <p:txBody>
          <a:bodyPr/>
          <a:lstStyle/>
          <a:p>
            <a:fld id="{66452F03-F775-4AB4-A3E9-A5A78C748C69}" type="slidenum">
              <a:rPr lang="es-CL" smtClean="0"/>
              <a:t>13</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JUNIO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23. PROGRAMA 01: SERVIU III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9163" y="1628800"/>
            <a:ext cx="7305675" cy="4752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578402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14</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JUNIO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24. PROGRAMA 01: SERVIU IV</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9125" y="1628800"/>
            <a:ext cx="7905750" cy="4824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919832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15</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JUNIO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25. PROGRAMA 01: SERVIU V</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4363" y="1484784"/>
            <a:ext cx="7915275"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077101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16</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JUNIO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26. PROGRAMA 01: SERVIU VI</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84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223" y="1628800"/>
            <a:ext cx="8362241" cy="4824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60166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17</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JUNIO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27. PROGRAMA 01:  SERVIU VII</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94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1" y="1484784"/>
            <a:ext cx="7822828"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125757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18</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JUNIO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28. PROGRAMA 01:  SERVIU VIII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048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350" y="1556792"/>
            <a:ext cx="8115300" cy="4896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34862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smtClean="0"/>
              <a:t>Fuente</a:t>
            </a:r>
            <a:r>
              <a:rPr lang="es-CL" sz="1050" smtClean="0"/>
              <a:t>: Elaboración propia en base  a Informes de ejecución presupuestaria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19</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JUNIO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29. PROGRAMA 01: SERVIU IX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smtClean="0">
                <a:solidFill>
                  <a:prstClr val="black"/>
                </a:solidFill>
                <a:ea typeface="Verdana" pitchFamily="34" charset="0"/>
                <a:cs typeface="Verdana" pitchFamily="34" charset="0"/>
              </a:rPr>
              <a:t>en miles de pesos de 2017</a:t>
            </a:r>
            <a:endParaRPr lang="es-CL" sz="1600" b="1" dirty="0">
              <a:solidFill>
                <a:prstClr val="black"/>
              </a:solidFill>
              <a:ea typeface="Verdana" pitchFamily="34" charset="0"/>
              <a:cs typeface="Verdana" pitchFamily="34" charset="0"/>
            </a:endParaRPr>
          </a:p>
        </p:txBody>
      </p:sp>
      <p:pic>
        <p:nvPicPr>
          <p:cNvPr id="2150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556791"/>
            <a:ext cx="7871023" cy="4929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406179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6224"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JUNIO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MINISTERIO DE VIVIENDA Y URBANISMO</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2</a:t>
            </a:fld>
            <a:endParaRPr lang="es-CL"/>
          </a:p>
        </p:txBody>
      </p:sp>
      <p:sp>
        <p:nvSpPr>
          <p:cNvPr id="9" name="8 Rectángulo"/>
          <p:cNvSpPr/>
          <p:nvPr/>
        </p:nvSpPr>
        <p:spPr>
          <a:xfrm>
            <a:off x="611560" y="1412776"/>
            <a:ext cx="7488832" cy="5047536"/>
          </a:xfrm>
          <a:prstGeom prst="rect">
            <a:avLst/>
          </a:prstGeom>
        </p:spPr>
        <p:txBody>
          <a:bodyPr wrap="square">
            <a:spAutoFit/>
          </a:bodyPr>
          <a:lstStyle/>
          <a:p>
            <a:r>
              <a:rPr lang="es-CL" sz="1400" b="1" dirty="0"/>
              <a:t>Antecedentes</a:t>
            </a:r>
          </a:p>
          <a:p>
            <a:r>
              <a:rPr lang="es-CL" sz="1400" dirty="0"/>
              <a:t>El proyecto de Ley de Presupuestos de 2017 planteó las siguientes metas </a:t>
            </a:r>
            <a:r>
              <a:rPr lang="es-CL" sz="1400" dirty="0" smtClean="0"/>
              <a:t>para el presente año:   </a:t>
            </a:r>
            <a:endParaRPr lang="es-CL" sz="1400" dirty="0"/>
          </a:p>
          <a:p>
            <a:pPr marL="285750" indent="-285750" algn="just">
              <a:buFont typeface="Arial" panose="020B0604020202020204" pitchFamily="34" charset="0"/>
              <a:buChar char="•"/>
            </a:pPr>
            <a:r>
              <a:rPr lang="es-CL" sz="1400" dirty="0"/>
              <a:t> Expansión de 20.524 subsidios respecto de 2016, otorgando un total de 207.679 subsidios en 2017, por un costo total de más de 60 millones de UF. Se destaca la entrega de 41.979 subsidios para los sectores vulnerables, 45.700 subsidios para los segmentos medios,  y 120.000 subsidios destinados a la reparación y mejoramiento de viviendas y su entorno.</a:t>
            </a:r>
          </a:p>
          <a:p>
            <a:pPr marL="285750" indent="-285750" algn="just">
              <a:buFont typeface="Arial" panose="020B0604020202020204" pitchFamily="34" charset="0"/>
              <a:buChar char="•"/>
            </a:pPr>
            <a:r>
              <a:rPr lang="es-CL" sz="1400" dirty="0"/>
              <a:t>Destinar  $11.771 millones para la continuación de 20 proyectos de infraestructura sanitaria, saneamiento de poblaciones y habilitaciones de terrenos.</a:t>
            </a:r>
          </a:p>
          <a:p>
            <a:pPr marL="285750" indent="-285750" algn="just">
              <a:buFont typeface="Arial" panose="020B0604020202020204" pitchFamily="34" charset="0"/>
              <a:buChar char="•"/>
            </a:pPr>
            <a:r>
              <a:rPr lang="es-CL" sz="1400" dirty="0"/>
              <a:t>Considera $5.150 millones para el inicio de 32 proyectos de construcción, conservación y/o mejoramiento de colectores de aguas lluvias y el inicio de 18 proyectos de saneamiento de población asociados a construcción de muros de contención y conservación de viviendas sociales.</a:t>
            </a:r>
          </a:p>
          <a:p>
            <a:pPr marL="285750" indent="-285750" algn="just">
              <a:buFont typeface="Arial" panose="020B0604020202020204" pitchFamily="34" charset="0"/>
              <a:buChar char="•"/>
            </a:pPr>
            <a:r>
              <a:rPr lang="es-CL" sz="1400" dirty="0"/>
              <a:t>$25.879 millones, que permitirán continuar con la ejecución de 11 proyectos en las regiones afectadas por el terremoto del 27F y dar inicio a 3 proyectos nuevos.</a:t>
            </a:r>
          </a:p>
          <a:p>
            <a:pPr marL="285750" indent="-285750" algn="just">
              <a:buFont typeface="Arial" panose="020B0604020202020204" pitchFamily="34" charset="0"/>
              <a:buChar char="•"/>
            </a:pPr>
            <a:r>
              <a:rPr lang="es-CL" sz="1400" dirty="0"/>
              <a:t>262  proyectos de inversión en barrios a lo largo del país, a través del programa Quiero Mi Barrio.</a:t>
            </a:r>
          </a:p>
          <a:p>
            <a:pPr marL="285750" indent="-285750" algn="just">
              <a:buFont typeface="Arial" panose="020B0604020202020204" pitchFamily="34" charset="0"/>
              <a:buChar char="•"/>
            </a:pPr>
            <a:r>
              <a:rPr lang="es-CL" sz="1400" dirty="0"/>
              <a:t>Cierre de 75 campamentos, que incluye obras asociadas al movimiento de las familias (de desarme, traslado y limpieza), proyectos de urbanización y de recuperación.</a:t>
            </a:r>
          </a:p>
          <a:p>
            <a:pPr marL="285750" indent="-285750" algn="just">
              <a:buFont typeface="Arial" panose="020B0604020202020204" pitchFamily="34" charset="0"/>
              <a:buChar char="•"/>
            </a:pPr>
            <a:r>
              <a:rPr lang="es-CL" sz="1400" dirty="0"/>
              <a:t> $23.634 millones para la construcción de parques urbanos, avanzando así en el cumplimiento de la meta presidencial de contar con parques en 30 comunas.</a:t>
            </a:r>
          </a:p>
          <a:p>
            <a:pPr marL="285750" indent="-285750" algn="just">
              <a:buFont typeface="Arial" panose="020B0604020202020204" pitchFamily="34" charset="0"/>
              <a:buChar char="•"/>
            </a:pPr>
            <a:r>
              <a:rPr lang="es-CL" sz="1400" dirty="0"/>
              <a:t>Contempla $29.429 millones para financiar la ejecución de 17 proyectos de construcción de </a:t>
            </a:r>
            <a:r>
              <a:rPr lang="es-CL" sz="1400" dirty="0" err="1"/>
              <a:t>ciclovías</a:t>
            </a:r>
            <a:r>
              <a:rPr lang="es-CL" sz="1400" dirty="0"/>
              <a:t>.</a:t>
            </a:r>
          </a:p>
          <a:p>
            <a:pPr marL="285750" indent="-285750" algn="just">
              <a:buFont typeface="Arial" panose="020B0604020202020204" pitchFamily="34" charset="0"/>
              <a:buChar char="•"/>
            </a:pPr>
            <a:r>
              <a:rPr lang="es-CL" sz="1400" dirty="0"/>
              <a:t> $80.702 millones para los programas </a:t>
            </a:r>
            <a:r>
              <a:rPr lang="es-CL" sz="1400" dirty="0" err="1"/>
              <a:t>concursables</a:t>
            </a:r>
            <a:r>
              <a:rPr lang="es-CL" sz="1400" dirty="0"/>
              <a:t> de Pavimentos Participativos y Rehabilitación de Espacios Públicos</a:t>
            </a:r>
            <a:r>
              <a:rPr lang="es-CL" sz="1400" dirty="0" smtClean="0"/>
              <a:t>.</a:t>
            </a:r>
            <a:endParaRPr lang="es-CL" sz="1400" dirty="0"/>
          </a:p>
        </p:txBody>
      </p:sp>
    </p:spTree>
    <p:extLst>
      <p:ext uri="{BB962C8B-B14F-4D97-AF65-F5344CB8AC3E}">
        <p14:creationId xmlns:p14="http://schemas.microsoft.com/office/powerpoint/2010/main" val="32050605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smtClean="0"/>
              <a:t>Fuente</a:t>
            </a:r>
            <a:r>
              <a:rPr lang="es-CL" sz="1050" smtClean="0"/>
              <a:t>: Elaboración propia en base  a Informes de ejecución presupuestaria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20</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JUNIO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30. PROGRAMA 01:  SERVIU X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smtClean="0">
                <a:solidFill>
                  <a:prstClr val="black"/>
                </a:solidFill>
                <a:ea typeface="Verdana" pitchFamily="34" charset="0"/>
                <a:cs typeface="Verdana" pitchFamily="34" charset="0"/>
              </a:rPr>
              <a:t>en miles de pesos de 2017</a:t>
            </a:r>
            <a:endParaRPr lang="es-CL" sz="1600" b="1" dirty="0">
              <a:solidFill>
                <a:prstClr val="black"/>
              </a:solidFill>
              <a:ea typeface="Verdana" pitchFamily="34" charset="0"/>
              <a:cs typeface="Verdana" pitchFamily="34" charset="0"/>
            </a:endParaRPr>
          </a:p>
        </p:txBody>
      </p:sp>
      <p:pic>
        <p:nvPicPr>
          <p:cNvPr id="2253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3888" y="1484784"/>
            <a:ext cx="7896225" cy="4896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97816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21</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JUNIO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31. PROGRAMA 01:  SERVIU XI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355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484784"/>
            <a:ext cx="7866261" cy="49588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719537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22</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JUNIO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32. PROGRAMA 01:SERVIU XII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457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1963" y="1484784"/>
            <a:ext cx="8220075" cy="4824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484626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23</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JUNIO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33. PROGRAMA 01:  SERVIU XIII</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56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3" y="1556792"/>
            <a:ext cx="8208912" cy="4896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618886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24</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JUNIO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34. PROGRAMA 01: SERVIU XIV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66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4838" y="1628800"/>
            <a:ext cx="7934325" cy="4680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234572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25</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JUNIO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35. PROGRAMA 01: SERVIU XV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76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913" y="1628800"/>
            <a:ext cx="8258175" cy="4767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54775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6224"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JUNIO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MINISTERIO DE VIVIENDA Y URBANISMO</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3</a:t>
            </a:fld>
            <a:endParaRPr lang="es-CL"/>
          </a:p>
        </p:txBody>
      </p:sp>
      <p:sp>
        <p:nvSpPr>
          <p:cNvPr id="3" name="2 Rectángulo"/>
          <p:cNvSpPr/>
          <p:nvPr/>
        </p:nvSpPr>
        <p:spPr>
          <a:xfrm>
            <a:off x="539552" y="1844824"/>
            <a:ext cx="7920880" cy="3970318"/>
          </a:xfrm>
          <a:prstGeom prst="rect">
            <a:avLst/>
          </a:prstGeom>
        </p:spPr>
        <p:txBody>
          <a:bodyPr wrap="square">
            <a:spAutoFit/>
          </a:bodyPr>
          <a:lstStyle/>
          <a:p>
            <a:pPr algn="just"/>
            <a:r>
              <a:rPr lang="es-CL" sz="1400" dirty="0"/>
              <a:t>El presupuesto </a:t>
            </a:r>
            <a:r>
              <a:rPr lang="es-CL" sz="1400" dirty="0" smtClean="0"/>
              <a:t>2017 </a:t>
            </a:r>
            <a:r>
              <a:rPr lang="es-CL" sz="1400" dirty="0"/>
              <a:t>del Ministerio de Vivienda y Urbanismo (MINVU) es de M$ </a:t>
            </a:r>
            <a:r>
              <a:rPr lang="es-CL" sz="1400" dirty="0" smtClean="0"/>
              <a:t>2.381.233.283, </a:t>
            </a:r>
            <a:r>
              <a:rPr lang="es-CL" sz="1400" dirty="0"/>
              <a:t>distribuido como sigue: un </a:t>
            </a:r>
            <a:r>
              <a:rPr lang="es-CL" sz="1400" dirty="0" smtClean="0"/>
              <a:t>54% </a:t>
            </a:r>
            <a:r>
              <a:rPr lang="es-CL" sz="1400" dirty="0"/>
              <a:t>a Transferencias de Capital, </a:t>
            </a:r>
            <a:r>
              <a:rPr lang="es-CL" sz="1400" dirty="0" smtClean="0"/>
              <a:t>19% </a:t>
            </a:r>
            <a:r>
              <a:rPr lang="es-CL" sz="1400" dirty="0"/>
              <a:t>a Iniciativas de Inversión, </a:t>
            </a:r>
            <a:r>
              <a:rPr lang="es-CL" sz="1400" dirty="0" smtClean="0"/>
              <a:t>5,7% </a:t>
            </a:r>
            <a:r>
              <a:rPr lang="es-CL" sz="1400" dirty="0"/>
              <a:t>a Gastos en Personal, 1</a:t>
            </a:r>
            <a:r>
              <a:rPr lang="es-CL" sz="1400" dirty="0" smtClean="0"/>
              <a:t>% </a:t>
            </a:r>
            <a:r>
              <a:rPr lang="es-CL" sz="1400" dirty="0"/>
              <a:t>Bienes y servicios de consumo, </a:t>
            </a:r>
            <a:r>
              <a:rPr lang="es-CL" sz="1400" dirty="0" smtClean="0"/>
              <a:t>0,2% </a:t>
            </a:r>
            <a:r>
              <a:rPr lang="es-CL" sz="1400" dirty="0"/>
              <a:t>Adquisición de activos no financieros y 0,06% para otros subtítulos de gasto</a:t>
            </a:r>
            <a:r>
              <a:rPr lang="es-CL" sz="1400" dirty="0" smtClean="0"/>
              <a:t>. A </a:t>
            </a:r>
            <a:r>
              <a:rPr lang="es-CL" sz="1400" dirty="0" smtClean="0"/>
              <a:t>junio </a:t>
            </a:r>
            <a:r>
              <a:rPr lang="es-CL" sz="1400" dirty="0" smtClean="0"/>
              <a:t>2017  el presupuesto vigente </a:t>
            </a:r>
            <a:r>
              <a:rPr lang="es-CL" sz="1400" dirty="0"/>
              <a:t>se incrementó en </a:t>
            </a:r>
            <a:r>
              <a:rPr lang="es-CL" sz="1400" dirty="0" smtClean="0"/>
              <a:t>M$8.831.204</a:t>
            </a:r>
            <a:r>
              <a:rPr lang="es-CL" sz="1400" dirty="0" smtClean="0"/>
              <a:t>.</a:t>
            </a:r>
            <a:endParaRPr lang="es-CL" sz="1400" dirty="0"/>
          </a:p>
          <a:p>
            <a:pPr algn="just"/>
            <a:endParaRPr lang="es-CL" sz="1400" dirty="0" smtClean="0"/>
          </a:p>
          <a:p>
            <a:pPr algn="just"/>
            <a:r>
              <a:rPr lang="es-CL" sz="1400" dirty="0" smtClean="0"/>
              <a:t>La </a:t>
            </a:r>
            <a:r>
              <a:rPr lang="es-CL" sz="1400" dirty="0"/>
              <a:t>ejecución del presupuesto </a:t>
            </a:r>
            <a:r>
              <a:rPr lang="es-CL" sz="1400" dirty="0" smtClean="0"/>
              <a:t>vigente alcanzó a  </a:t>
            </a:r>
            <a:r>
              <a:rPr lang="es-CL" sz="1400" dirty="0" smtClean="0"/>
              <a:t>junio un 45,8%. </a:t>
            </a:r>
            <a:r>
              <a:rPr lang="es-CL" sz="1400" dirty="0" smtClean="0"/>
              <a:t>De la ejecución  de  los subtítulos se observó que los subtítulos con </a:t>
            </a:r>
            <a:r>
              <a:rPr lang="es-CL" sz="1400" dirty="0" smtClean="0"/>
              <a:t>mayor </a:t>
            </a:r>
            <a:r>
              <a:rPr lang="es-CL" sz="1400" dirty="0" smtClean="0"/>
              <a:t>avance, aún cuando representan un porcentaje marginal del presupuesto del </a:t>
            </a:r>
            <a:r>
              <a:rPr lang="es-CL" sz="1400" dirty="0" err="1" smtClean="0"/>
              <a:t>Minvu</a:t>
            </a:r>
            <a:r>
              <a:rPr lang="es-CL" sz="1400" dirty="0" smtClean="0"/>
              <a:t>, fueron Otros Gastos Corrientes, Servicio de la Deuda e </a:t>
            </a:r>
            <a:r>
              <a:rPr lang="es-CL" sz="1400" dirty="0" err="1" smtClean="0"/>
              <a:t>Integros</a:t>
            </a:r>
            <a:r>
              <a:rPr lang="es-CL" sz="1400" dirty="0" smtClean="0"/>
              <a:t> al Fisco. Las Transferencias de Capital alcanzaron un </a:t>
            </a:r>
            <a:r>
              <a:rPr lang="es-CL" sz="1400" dirty="0" smtClean="0"/>
              <a:t>55% </a:t>
            </a:r>
            <a:r>
              <a:rPr lang="es-CL" sz="1400" dirty="0" smtClean="0"/>
              <a:t>de ejecución del gasto vigente y las Iniciativas de Inversión un  </a:t>
            </a:r>
            <a:r>
              <a:rPr lang="es-CL" sz="1400" dirty="0" smtClean="0"/>
              <a:t>31%.</a:t>
            </a:r>
            <a:endParaRPr lang="es-CL" sz="1400" dirty="0" smtClean="0"/>
          </a:p>
          <a:p>
            <a:pPr algn="just"/>
            <a:endParaRPr lang="es-CL" sz="1400" dirty="0" smtClean="0"/>
          </a:p>
          <a:p>
            <a:pPr algn="just"/>
            <a:r>
              <a:rPr lang="es-CL" sz="1400" dirty="0" smtClean="0"/>
              <a:t>Respecto a los SERVIU,  éstos en promedio lograron un </a:t>
            </a:r>
            <a:r>
              <a:rPr lang="es-CL" sz="1400" dirty="0" smtClean="0"/>
              <a:t>46% </a:t>
            </a:r>
            <a:r>
              <a:rPr lang="es-CL" sz="1400" dirty="0" smtClean="0"/>
              <a:t>de ejecución del presupuesto vigente a  </a:t>
            </a:r>
            <a:r>
              <a:rPr lang="es-CL" sz="1400" dirty="0" smtClean="0"/>
              <a:t>junio </a:t>
            </a:r>
            <a:r>
              <a:rPr lang="es-CL" sz="1400" dirty="0" smtClean="0"/>
              <a:t>2017. Además, se observó que SERVIU IV, SERVIU </a:t>
            </a:r>
            <a:r>
              <a:rPr lang="es-CL" sz="1400" dirty="0" smtClean="0"/>
              <a:t>IX </a:t>
            </a:r>
            <a:r>
              <a:rPr lang="es-CL" sz="1400" dirty="0" smtClean="0"/>
              <a:t>y SERVIU </a:t>
            </a:r>
            <a:r>
              <a:rPr lang="es-CL" sz="1400" dirty="0" smtClean="0"/>
              <a:t>XII  </a:t>
            </a:r>
            <a:r>
              <a:rPr lang="es-CL" sz="1400" dirty="0" smtClean="0"/>
              <a:t>fueron los que alcanzaron </a:t>
            </a:r>
            <a:r>
              <a:rPr lang="es-CL" sz="1400" dirty="0" smtClean="0"/>
              <a:t>mayores </a:t>
            </a:r>
            <a:r>
              <a:rPr lang="es-CL" sz="1400" dirty="0" smtClean="0"/>
              <a:t>tasas de ejecución de </a:t>
            </a:r>
            <a:r>
              <a:rPr lang="es-CL" sz="1400" dirty="0" smtClean="0"/>
              <a:t>53%, 52,3% </a:t>
            </a:r>
            <a:r>
              <a:rPr lang="es-CL" sz="1400" dirty="0" smtClean="0"/>
              <a:t>y </a:t>
            </a:r>
            <a:r>
              <a:rPr lang="es-CL" sz="1400" dirty="0" smtClean="0"/>
              <a:t> 51,7% </a:t>
            </a:r>
            <a:r>
              <a:rPr lang="es-CL" sz="1400" dirty="0" smtClean="0"/>
              <a:t>respectivamente de ejecución del presupuesto vigente. La menor ejecución correspondió a SERVIU II con </a:t>
            </a:r>
            <a:r>
              <a:rPr lang="es-CL" sz="1400" dirty="0" smtClean="0"/>
              <a:t>33,8% </a:t>
            </a:r>
            <a:r>
              <a:rPr lang="es-CL" sz="1400" dirty="0" smtClean="0"/>
              <a:t>de ejecución del gasto vigente a </a:t>
            </a:r>
            <a:r>
              <a:rPr lang="es-CL" sz="1400" dirty="0" smtClean="0"/>
              <a:t>junio.</a:t>
            </a:r>
            <a:endParaRPr lang="es-CL" sz="1400" dirty="0" smtClean="0"/>
          </a:p>
          <a:p>
            <a:pPr algn="just"/>
            <a:endParaRPr lang="es-CL" sz="1400" dirty="0"/>
          </a:p>
          <a:p>
            <a:pPr algn="just"/>
            <a:r>
              <a:rPr lang="es-CL" sz="1400" dirty="0" smtClean="0"/>
              <a:t>Al comparar la ejecución acumulada mensual 2016 con la del año 2017, se observa similitud en las tasas de ejecución, siendo las diferencias marginales.  </a:t>
            </a:r>
          </a:p>
        </p:txBody>
      </p:sp>
    </p:spTree>
    <p:extLst>
      <p:ext uri="{BB962C8B-B14F-4D97-AF65-F5344CB8AC3E}">
        <p14:creationId xmlns:p14="http://schemas.microsoft.com/office/powerpoint/2010/main" val="19497183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6224"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JUNIO 2016-JUNIO </a:t>
            </a:r>
            <a:r>
              <a:rPr lang="es-CL" sz="1800" b="1" dirty="0">
                <a:solidFill>
                  <a:schemeClr val="tx1"/>
                </a:solidFill>
                <a:ea typeface="Verdana" pitchFamily="34" charset="0"/>
                <a:cs typeface="Verdana" pitchFamily="34" charset="0"/>
              </a:rPr>
              <a:t>2017 </a:t>
            </a:r>
            <a:r>
              <a:rPr lang="es-CL" sz="1800" b="1" dirty="0" smtClean="0">
                <a:solidFill>
                  <a:schemeClr val="tx1"/>
                </a:solidFill>
                <a:ea typeface="Verdana" pitchFamily="34" charset="0"/>
                <a:cs typeface="Verdana" pitchFamily="34" charset="0"/>
              </a:rPr>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MINISTERIO DE VIVIENDA Y URBANISMO</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4</a:t>
            </a:fld>
            <a:endParaRPr lang="es-CL"/>
          </a:p>
        </p:txBody>
      </p:sp>
      <p:sp>
        <p:nvSpPr>
          <p:cNvPr id="3" name="2 Rectángulo"/>
          <p:cNvSpPr/>
          <p:nvPr/>
        </p:nvSpPr>
        <p:spPr>
          <a:xfrm>
            <a:off x="539552" y="1844824"/>
            <a:ext cx="7920880" cy="1600438"/>
          </a:xfrm>
          <a:prstGeom prst="rect">
            <a:avLst/>
          </a:prstGeom>
        </p:spPr>
        <p:txBody>
          <a:bodyPr wrap="square">
            <a:spAutoFit/>
          </a:bodyPr>
          <a:lstStyle/>
          <a:p>
            <a:pPr algn="just"/>
            <a:r>
              <a:rPr lang="es-CL" sz="1400" dirty="0" smtClean="0"/>
              <a:t> </a:t>
            </a:r>
          </a:p>
          <a:p>
            <a:pPr algn="just"/>
            <a:endParaRPr lang="es-CL" sz="1400" dirty="0"/>
          </a:p>
          <a:p>
            <a:pPr algn="just"/>
            <a:endParaRPr lang="es-CL" sz="1400" dirty="0" smtClean="0"/>
          </a:p>
          <a:p>
            <a:pPr algn="just"/>
            <a:endParaRPr lang="es-CL" sz="1400" dirty="0"/>
          </a:p>
          <a:p>
            <a:pPr algn="just"/>
            <a:endParaRPr lang="es-CL" sz="1400" dirty="0" smtClean="0"/>
          </a:p>
          <a:p>
            <a:pPr algn="just"/>
            <a:endParaRPr lang="es-CL" sz="1400" dirty="0" smtClean="0"/>
          </a:p>
          <a:p>
            <a:pPr algn="just"/>
            <a:endParaRPr lang="es-CL" sz="1400" dirty="0" smtClean="0"/>
          </a:p>
        </p:txBody>
      </p:sp>
      <p:pic>
        <p:nvPicPr>
          <p:cNvPr id="296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4825" y="1591617"/>
            <a:ext cx="4067175" cy="506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7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8982" y="6165304"/>
            <a:ext cx="779145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8 Marcador de texto"/>
          <p:cNvSpPr txBox="1">
            <a:spLocks/>
          </p:cNvSpPr>
          <p:nvPr/>
        </p:nvSpPr>
        <p:spPr>
          <a:xfrm>
            <a:off x="4630046" y="1628800"/>
            <a:ext cx="4041775" cy="432048"/>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CL" sz="1200" b="1" dirty="0" smtClean="0"/>
              <a:t>Porcentaje de ejecución acumulada  respecto al presupuesto vigente, </a:t>
            </a:r>
            <a:r>
              <a:rPr lang="es-CL" sz="1200" b="1" dirty="0" smtClean="0"/>
              <a:t>enero-junio </a:t>
            </a:r>
            <a:r>
              <a:rPr lang="es-CL" sz="1200" b="1" dirty="0" smtClean="0"/>
              <a:t>años 2016-2017</a:t>
            </a:r>
            <a:endParaRPr lang="es-CL" sz="1200" b="1" dirty="0"/>
          </a:p>
        </p:txBody>
      </p:sp>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8783" y="2348880"/>
            <a:ext cx="3889201" cy="338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699"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16016" y="2403475"/>
            <a:ext cx="3816424" cy="3329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419211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JUNIO </a:t>
            </a:r>
            <a:r>
              <a:rPr lang="es-CL" sz="1800" b="1" dirty="0" smtClean="0">
                <a:solidFill>
                  <a:schemeClr val="tx1"/>
                </a:solidFill>
                <a:ea typeface="Verdana" pitchFamily="34" charset="0"/>
                <a:cs typeface="Verdana" pitchFamily="34" charset="0"/>
              </a:rPr>
              <a:t>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MINISTERIO DE VIVIENDA Y URBANISMO</a:t>
            </a:r>
            <a:endParaRPr lang="es-CL" sz="1800" b="1" dirty="0">
              <a:solidFill>
                <a:schemeClr val="tx1"/>
              </a:solidFill>
              <a:ea typeface="Verdana" pitchFamily="34" charset="0"/>
              <a:cs typeface="Verdana" pitchFamily="34" charset="0"/>
            </a:endParaRPr>
          </a:p>
        </p:txBody>
      </p:sp>
      <p:sp>
        <p:nvSpPr>
          <p:cNvPr id="4" name="3 Marcador de pie de página"/>
          <p:cNvSpPr>
            <a:spLocks noGrp="1"/>
          </p:cNvSpPr>
          <p:nvPr>
            <p:ph type="ftr" sz="quarter" idx="11"/>
          </p:nvPr>
        </p:nvSpPr>
        <p:spPr>
          <a:xfrm>
            <a:off x="414337" y="6093296"/>
            <a:ext cx="8406135" cy="288032"/>
          </a:xfrm>
        </p:spPr>
        <p:txBody>
          <a:bodyPr/>
          <a:lstStyle/>
          <a:p>
            <a:pPr lvl="0"/>
            <a:r>
              <a:rPr lang="es-CL" sz="1050" b="1" dirty="0">
                <a:solidFill>
                  <a:prstClr val="black"/>
                </a:solidFill>
              </a:rPr>
              <a:t>Fuente</a:t>
            </a:r>
            <a:r>
              <a:rPr lang="es-CL" sz="1050" dirty="0">
                <a:solidFill>
                  <a:prstClr val="black"/>
                </a:solidFill>
              </a:rPr>
              <a:t>: Elaboración propia en base  a Informes de </a:t>
            </a:r>
            <a:r>
              <a:rPr lang="es-CL" sz="1050" dirty="0" smtClean="0">
                <a:solidFill>
                  <a:prstClr val="black"/>
                </a:solidFill>
              </a:rPr>
              <a:t>ejecución presupuestaria </a:t>
            </a:r>
            <a:r>
              <a:rPr lang="es-CL" sz="1050" dirty="0">
                <a:solidFill>
                  <a:prstClr val="black"/>
                </a:solidFill>
              </a:rPr>
              <a:t>mensual de DIPRES</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5</a:t>
            </a:fld>
            <a:endParaRPr lang="es-CL"/>
          </a:p>
        </p:txBody>
      </p:sp>
      <p:sp>
        <p:nvSpPr>
          <p:cNvPr id="6" name="1 Título"/>
          <p:cNvSpPr txBox="1">
            <a:spLocks/>
          </p:cNvSpPr>
          <p:nvPr/>
        </p:nvSpPr>
        <p:spPr>
          <a:xfrm>
            <a:off x="467543" y="1268760"/>
            <a:ext cx="8140555" cy="31821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smtClean="0">
                <a:latin typeface="+mn-lt"/>
                <a:ea typeface="Verdana" pitchFamily="34" charset="0"/>
                <a:cs typeface="Verdana" pitchFamily="34" charset="0"/>
              </a:rPr>
              <a:t>en miles de pesos de 2017</a:t>
            </a:r>
            <a:endParaRPr lang="es-CL" sz="1600" b="1" dirty="0">
              <a:latin typeface="+mn-lt"/>
              <a:ea typeface="Verdana" pitchFamily="34" charset="0"/>
              <a:cs typeface="Verdana" pitchFamily="34" charset="0"/>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700808"/>
            <a:ext cx="7992888" cy="4032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248126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7" y="519244"/>
            <a:ext cx="8210799"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a:t>
            </a:r>
            <a:r>
              <a:rPr lang="es-CL" sz="1600" b="1" dirty="0" smtClean="0">
                <a:solidFill>
                  <a:schemeClr val="tx1"/>
                </a:solidFill>
                <a:ea typeface="Verdana" pitchFamily="34" charset="0"/>
                <a:cs typeface="Verdana" pitchFamily="34" charset="0"/>
              </a:rPr>
              <a:t>JUNIO </a:t>
            </a:r>
            <a:r>
              <a:rPr lang="es-CL" sz="1600" b="1" dirty="0" smtClean="0">
                <a:solidFill>
                  <a:schemeClr val="tx1"/>
                </a:solidFill>
                <a:ea typeface="Verdana" pitchFamily="34" charset="0"/>
                <a:cs typeface="Verdana" pitchFamily="34" charset="0"/>
              </a:rPr>
              <a:t>DE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18 RESUMEN POR CAPÍTULOS</a:t>
            </a:r>
            <a:endParaRPr lang="es-CL" sz="16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6</a:t>
            </a:fld>
            <a:endParaRPr lang="es-CL" dirty="0"/>
          </a:p>
        </p:txBody>
      </p:sp>
      <p:sp>
        <p:nvSpPr>
          <p:cNvPr id="8" name="3 Marcador de pie de página"/>
          <p:cNvSpPr txBox="1">
            <a:spLocks/>
          </p:cNvSpPr>
          <p:nvPr/>
        </p:nvSpPr>
        <p:spPr>
          <a:xfrm>
            <a:off x="414337" y="6376243"/>
            <a:ext cx="8406135" cy="365125"/>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es-CL" sz="1050" b="1" dirty="0">
                <a:solidFill>
                  <a:prstClr val="black"/>
                </a:solidFill>
              </a:rPr>
              <a:t>Fuente</a:t>
            </a:r>
            <a:r>
              <a:rPr lang="es-CL" sz="1050" dirty="0">
                <a:solidFill>
                  <a:prstClr val="black"/>
                </a:solidFill>
              </a:rPr>
              <a:t>: Elaboración propia en base  a </a:t>
            </a:r>
            <a:r>
              <a:rPr lang="es-CL" sz="1050" dirty="0" smtClean="0">
                <a:solidFill>
                  <a:prstClr val="black"/>
                </a:solidFill>
              </a:rPr>
              <a:t>informes </a:t>
            </a:r>
            <a:r>
              <a:rPr lang="es-CL" sz="1050" dirty="0">
                <a:solidFill>
                  <a:prstClr val="black"/>
                </a:solidFill>
              </a:rPr>
              <a:t>de </a:t>
            </a:r>
            <a:r>
              <a:rPr lang="es-CL" sz="1050" dirty="0" smtClean="0">
                <a:solidFill>
                  <a:prstClr val="black"/>
                </a:solidFill>
              </a:rPr>
              <a:t>ejecución presupuestaria </a:t>
            </a:r>
            <a:r>
              <a:rPr lang="es-CL" sz="1050" dirty="0">
                <a:solidFill>
                  <a:prstClr val="black"/>
                </a:solidFill>
              </a:rPr>
              <a:t>mensual de DIPRES</a:t>
            </a:r>
          </a:p>
        </p:txBody>
      </p:sp>
      <p:sp>
        <p:nvSpPr>
          <p:cNvPr id="6" name="1 Título"/>
          <p:cNvSpPr txBox="1">
            <a:spLocks/>
          </p:cNvSpPr>
          <p:nvPr/>
        </p:nvSpPr>
        <p:spPr>
          <a:xfrm>
            <a:off x="378499" y="1106951"/>
            <a:ext cx="8229600"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400" b="1" dirty="0" smtClean="0">
                <a:latin typeface="+mn-lt"/>
                <a:ea typeface="Verdana" pitchFamily="34" charset="0"/>
                <a:cs typeface="Verdana" pitchFamily="34" charset="0"/>
              </a:rPr>
              <a:t>en miles de pesos de 2017</a:t>
            </a:r>
            <a:endParaRPr lang="es-CL" sz="1400" b="1" dirty="0">
              <a:latin typeface="+mn-lt"/>
              <a:ea typeface="Verdana" pitchFamily="34" charset="0"/>
              <a:cs typeface="Verdana" pitchFamily="34" charset="0"/>
            </a:endParaRPr>
          </a:p>
        </p:txBody>
      </p:sp>
      <p:pic>
        <p:nvPicPr>
          <p:cNvPr id="286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8" y="1556792"/>
            <a:ext cx="7560839" cy="4464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87145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7</a:t>
            </a:fld>
            <a:endParaRPr lang="es-CL"/>
          </a:p>
        </p:txBody>
      </p:sp>
      <p:sp>
        <p:nvSpPr>
          <p:cNvPr id="7" name="1 Título"/>
          <p:cNvSpPr txBox="1">
            <a:spLocks/>
          </p:cNvSpPr>
          <p:nvPr/>
        </p:nvSpPr>
        <p:spPr>
          <a:xfrm>
            <a:off x="414336" y="725649"/>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a:t>
            </a:r>
            <a:r>
              <a:rPr lang="es-CL" sz="1600" b="1" dirty="0" smtClean="0">
                <a:solidFill>
                  <a:schemeClr val="tx1"/>
                </a:solidFill>
                <a:ea typeface="Verdana" pitchFamily="34" charset="0"/>
                <a:cs typeface="Verdana" pitchFamily="34" charset="0"/>
              </a:rPr>
              <a:t>JUNIO </a:t>
            </a:r>
            <a:r>
              <a:rPr lang="es-CL" sz="1600" b="1" dirty="0" smtClean="0">
                <a:solidFill>
                  <a:schemeClr val="tx1"/>
                </a:solidFill>
                <a:ea typeface="Verdana" pitchFamily="34" charset="0"/>
                <a:cs typeface="Verdana" pitchFamily="34" charset="0"/>
              </a:rPr>
              <a:t>DE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18. CAPÍTULO 01. PROGRAMA 01: SUBSECRETARÍA DE VIVIENDA Y URBANISMO</a:t>
            </a:r>
            <a:endParaRPr lang="es-CL" sz="1600" b="1" dirty="0">
              <a:solidFill>
                <a:schemeClr val="tx1"/>
              </a:solidFill>
              <a:ea typeface="Verdana" pitchFamily="34" charset="0"/>
              <a:cs typeface="Verdana" pitchFamily="34" charset="0"/>
            </a:endParaRPr>
          </a:p>
        </p:txBody>
      </p:sp>
      <p:sp>
        <p:nvSpPr>
          <p:cNvPr id="8" name="1 Título"/>
          <p:cNvSpPr txBox="1">
            <a:spLocks/>
          </p:cNvSpPr>
          <p:nvPr/>
        </p:nvSpPr>
        <p:spPr>
          <a:xfrm>
            <a:off x="386224" y="1367625"/>
            <a:ext cx="8229600"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1772817"/>
            <a:ext cx="8353425" cy="4680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73201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8</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JUNIO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01. PROGRAMA 02: PROGRAMA CAMPAMENTOS</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1988840"/>
            <a:ext cx="8353425" cy="35283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644324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9</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JUNIO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01. PROGRAMA 04: RECUPERACIÓN DE BARRIOS</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2132857"/>
            <a:ext cx="8353425" cy="2834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2553951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2489</TotalTime>
  <Words>1234</Words>
  <Application>Microsoft Office PowerPoint</Application>
  <PresentationFormat>Presentación en pantalla (4:3)</PresentationFormat>
  <Paragraphs>119</Paragraphs>
  <Slides>25</Slides>
  <Notes>1</Notes>
  <HiddenSlides>0</HiddenSlides>
  <MMClips>0</MMClips>
  <ScaleCrop>false</ScaleCrop>
  <HeadingPairs>
    <vt:vector size="6" baseType="variant">
      <vt:variant>
        <vt:lpstr>Tema</vt:lpstr>
      </vt:variant>
      <vt:variant>
        <vt:i4>2</vt:i4>
      </vt:variant>
      <vt:variant>
        <vt:lpstr>Servidores OLE incrustados</vt:lpstr>
      </vt:variant>
      <vt:variant>
        <vt:i4>1</vt:i4>
      </vt:variant>
      <vt:variant>
        <vt:lpstr>Títulos de diapositiva</vt:lpstr>
      </vt:variant>
      <vt:variant>
        <vt:i4>25</vt:i4>
      </vt:variant>
    </vt:vector>
  </HeadingPairs>
  <TitlesOfParts>
    <vt:vector size="28" baseType="lpstr">
      <vt:lpstr>1_Tema de Office</vt:lpstr>
      <vt:lpstr>Tema de Office</vt:lpstr>
      <vt:lpstr>Imagen de mapa de bits</vt:lpstr>
      <vt:lpstr>EJECUCIÓN PRESUPUESTARIA DE GASTOS ACUMULADA A JUNIO DE 2017 PARTIDA 18: MINISTERIO DE VIVIENDA Y URBANISMO</vt:lpstr>
      <vt:lpstr>EJECUCIÓN PRESUPUESTARIA DE GASTOS ACUMULADA A JUNIO DE 2017  MINISTERIO DE VIVIENDA Y URBANISMO</vt:lpstr>
      <vt:lpstr>EJECUCIÓN PRESUPUESTARIA DE GASTOS ACUMULADA A JUNIO DE 2017  MINISTERIO DE VIVIENDA Y URBANISMO</vt:lpstr>
      <vt:lpstr>Ejecución Presupuestaria de Gastos Acumulada a JUNIO 2016-JUNIO 2017  MINISTERIO DE VIVIENDA Y URBANISMO</vt:lpstr>
      <vt:lpstr>EJECUCIÓN PRESUPUESTARIA DE GASTOS ACUMULADA A JUNIO 2017  PARTIDA 18 MINISTERIO DE VIVIENDA Y URBANISMO</vt:lpstr>
      <vt:lpstr>EJECUCIÓN PRESUPUESTARIA DE GASTOS ACUMULADA A JUNIO DE 2017  PARTIDA 18 RESUMEN POR CAPÍTULOS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PRESUPUESTO1</dc:creator>
  <cp:lastModifiedBy>Soledad Larena</cp:lastModifiedBy>
  <cp:revision>160</cp:revision>
  <cp:lastPrinted>2016-07-04T14:42:46Z</cp:lastPrinted>
  <dcterms:created xsi:type="dcterms:W3CDTF">2016-06-23T13:38:47Z</dcterms:created>
  <dcterms:modified xsi:type="dcterms:W3CDTF">2017-08-07T16:54:22Z</dcterms:modified>
</cp:coreProperties>
</file>