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1"/>
  </p:notesMasterIdLst>
  <p:handoutMasterIdLst>
    <p:handoutMasterId r:id="rId42"/>
  </p:handoutMasterIdLst>
  <p:sldIdLst>
    <p:sldId id="256" r:id="rId14"/>
    <p:sldId id="298" r:id="rId15"/>
    <p:sldId id="299" r:id="rId16"/>
    <p:sldId id="322" r:id="rId17"/>
    <p:sldId id="264" r:id="rId18"/>
    <p:sldId id="263" r:id="rId19"/>
    <p:sldId id="301" r:id="rId20"/>
    <p:sldId id="321" r:id="rId21"/>
    <p:sldId id="265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0" r:id="rId30"/>
    <p:sldId id="311" r:id="rId31"/>
    <p:sldId id="312" r:id="rId32"/>
    <p:sldId id="313" r:id="rId33"/>
    <p:sldId id="314" r:id="rId34"/>
    <p:sldId id="315" r:id="rId35"/>
    <p:sldId id="323" r:id="rId36"/>
    <p:sldId id="324" r:id="rId37"/>
    <p:sldId id="317" r:id="rId38"/>
    <p:sldId id="319" r:id="rId39"/>
    <p:sldId id="318" r:id="rId4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07-08-2017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07-08-2017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07-08-2017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07-08-2017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07-08-2017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07-08-2017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07-08-2017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07-08-2017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3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JUNIO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agosto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86880"/>
              </p:ext>
            </p:extLst>
          </p:nvPr>
        </p:nvGraphicFramePr>
        <p:xfrm>
          <a:off x="414336" y="1759049"/>
          <a:ext cx="8289756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9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59049"/>
                        <a:ext cx="8289756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792067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186472"/>
              </p:ext>
            </p:extLst>
          </p:nvPr>
        </p:nvGraphicFramePr>
        <p:xfrm>
          <a:off x="414336" y="1772816"/>
          <a:ext cx="82108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8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95341"/>
              </p:ext>
            </p:extLst>
          </p:nvPr>
        </p:nvGraphicFramePr>
        <p:xfrm>
          <a:off x="414337" y="1615033"/>
          <a:ext cx="821079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9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15033"/>
                        <a:ext cx="821079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249696"/>
              </p:ext>
            </p:extLst>
          </p:nvPr>
        </p:nvGraphicFramePr>
        <p:xfrm>
          <a:off x="414337" y="1605030"/>
          <a:ext cx="8210798" cy="470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3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05030"/>
                        <a:ext cx="8210798" cy="4704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36813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780268"/>
              </p:ext>
            </p:extLst>
          </p:nvPr>
        </p:nvGraphicFramePr>
        <p:xfrm>
          <a:off x="386224" y="1767433"/>
          <a:ext cx="8238911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7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67433"/>
                        <a:ext cx="8238911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162493"/>
              </p:ext>
            </p:extLst>
          </p:nvPr>
        </p:nvGraphicFramePr>
        <p:xfrm>
          <a:off x="414336" y="1689323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2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89323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0162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559400"/>
              </p:ext>
            </p:extLst>
          </p:nvPr>
        </p:nvGraphicFramePr>
        <p:xfrm>
          <a:off x="414336" y="1752600"/>
          <a:ext cx="8210799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5" name="Hoja de cálculo" r:id="rId3" imgW="7819957" imgH="4124235" progId="Excel.Sheet.8">
                  <p:embed/>
                </p:oleObj>
              </mc:Choice>
              <mc:Fallback>
                <p:oleObj name="Hoja de cálculo" r:id="rId3" imgW="7819957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52600"/>
                        <a:ext cx="8210799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72514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94179"/>
              </p:ext>
            </p:extLst>
          </p:nvPr>
        </p:nvGraphicFramePr>
        <p:xfrm>
          <a:off x="414336" y="1772816"/>
          <a:ext cx="821079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8" name="Hoja de cálculo" r:id="rId3" imgW="7743757" imgH="2924085" progId="Excel.Sheet.8">
                  <p:embed/>
                </p:oleObj>
              </mc:Choice>
              <mc:Fallback>
                <p:oleObj name="Hoja de cálculo" r:id="rId3" imgW="7743757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92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50864"/>
              </p:ext>
            </p:extLst>
          </p:nvPr>
        </p:nvGraphicFramePr>
        <p:xfrm>
          <a:off x="414336" y="1772816"/>
          <a:ext cx="8201488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0" name="Hoja de cálculo" r:id="rId3" imgW="7743757" imgH="4143375" progId="Excel.Sheet.8">
                  <p:embed/>
                </p:oleObj>
              </mc:Choice>
              <mc:Fallback>
                <p:oleObj name="Hoja de cálculo" r:id="rId3" imgW="7743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548098"/>
              </p:ext>
            </p:extLst>
          </p:nvPr>
        </p:nvGraphicFramePr>
        <p:xfrm>
          <a:off x="427160" y="1772816"/>
          <a:ext cx="81979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160" y="1772816"/>
                        <a:ext cx="8197975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Los recurso vigentes a </a:t>
            </a:r>
            <a:r>
              <a:rPr lang="es-CL" sz="1600" dirty="0" smtClean="0"/>
              <a:t>junio alcanzaron </a:t>
            </a:r>
            <a:r>
              <a:rPr lang="es-CL" sz="1600" dirty="0" smtClean="0"/>
              <a:t>a $</a:t>
            </a:r>
            <a:r>
              <a:rPr lang="es-CL" sz="1600" dirty="0" smtClean="0"/>
              <a:t>7.529.122 </a:t>
            </a:r>
            <a:r>
              <a:rPr lang="es-CL" sz="1600" dirty="0" smtClean="0"/>
              <a:t>millones, que incluyen recursos adicionales por </a:t>
            </a:r>
            <a:r>
              <a:rPr lang="es-CL" sz="1600" dirty="0" smtClean="0"/>
              <a:t>$234.263 </a:t>
            </a:r>
            <a:r>
              <a:rPr lang="es-CL" sz="1600" dirty="0" smtClean="0"/>
              <a:t>millones. En </a:t>
            </a:r>
            <a:r>
              <a:rPr lang="es-CL" sz="1600" dirty="0"/>
              <a:t>comparación con el año 2016, </a:t>
            </a:r>
            <a:r>
              <a:rPr lang="es-CL" sz="1600" dirty="0" smtClean="0"/>
              <a:t>y considerando los recursos aprobados por el Congreso nacional en la Ley de Presupuestos, se </a:t>
            </a:r>
            <a:r>
              <a:rPr lang="es-CL" sz="1600" dirty="0"/>
              <a:t>observó una </a:t>
            </a:r>
            <a:r>
              <a:rPr lang="es-CL" sz="1600" dirty="0" smtClean="0"/>
              <a:t>mayor </a:t>
            </a:r>
            <a:r>
              <a:rPr lang="es-CL" sz="1600" dirty="0"/>
              <a:t>ejecución en cerca de 1,5 puntos porcentuales</a:t>
            </a:r>
            <a:r>
              <a:rPr lang="es-CL" sz="1600" dirty="0" smtClean="0"/>
              <a:t>.</a:t>
            </a:r>
            <a:endParaRPr lang="es-CL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Junio </a:t>
            </a:r>
            <a:r>
              <a:rPr lang="es-CL" sz="1600" b="1" dirty="0" smtClean="0"/>
              <a:t>de 2017</a:t>
            </a:r>
            <a:r>
              <a:rPr lang="es-CL" sz="1600" dirty="0" smtClean="0"/>
              <a:t> </a:t>
            </a:r>
            <a:r>
              <a:rPr lang="es-CL" sz="1600" dirty="0"/>
              <a:t>finalizó en </a:t>
            </a:r>
            <a:r>
              <a:rPr lang="es-CL" sz="1600" dirty="0" smtClean="0"/>
              <a:t>$4.047.873 </a:t>
            </a:r>
            <a:r>
              <a:rPr lang="es-CL" sz="1600" dirty="0" smtClean="0"/>
              <a:t>millones</a:t>
            </a:r>
            <a:r>
              <a:rPr lang="es-CL" sz="1600" dirty="0"/>
              <a:t>, equivalentes a un </a:t>
            </a:r>
            <a:r>
              <a:rPr lang="es-CL" sz="1600" dirty="0" smtClean="0"/>
              <a:t>53%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</a:t>
            </a:r>
            <a:r>
              <a:rPr lang="es-CL" sz="1600" dirty="0" smtClean="0">
                <a:latin typeface="+mn-lt"/>
              </a:rPr>
              <a:t>$93.053 </a:t>
            </a:r>
            <a:r>
              <a:rPr lang="es-CL" sz="1600" dirty="0" smtClean="0">
                <a:latin typeface="+mn-lt"/>
              </a:rPr>
              <a:t>millones a </a:t>
            </a:r>
            <a:r>
              <a:rPr lang="es-CL" sz="1600" dirty="0" smtClean="0">
                <a:latin typeface="+mn-lt"/>
              </a:rPr>
              <a:t>junio, </a:t>
            </a:r>
            <a:r>
              <a:rPr lang="es-CL" sz="1600" dirty="0" smtClean="0">
                <a:latin typeface="+mn-lt"/>
              </a:rPr>
              <a:t>equivalentes a </a:t>
            </a:r>
            <a:r>
              <a:rPr lang="es-CL" sz="1600" dirty="0" smtClean="0">
                <a:latin typeface="+mn-lt"/>
              </a:rPr>
              <a:t>25% </a:t>
            </a:r>
            <a:r>
              <a:rPr lang="es-CL" sz="1600" dirty="0" smtClean="0">
                <a:latin typeface="+mn-lt"/>
              </a:rPr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54% ($873.513 </a:t>
            </a:r>
            <a:r>
              <a:rPr lang="es-CL" sz="1600" dirty="0"/>
              <a:t>millones). En este Programa, el 80% del gasto corresponde a transferencias para los Servicios de Salud. Respecto de aquellas transferencias al sector privado, se observó que el </a:t>
            </a:r>
            <a:r>
              <a:rPr lang="es-CL" sz="1600" b="1" dirty="0"/>
              <a:t>Bono Auge</a:t>
            </a:r>
            <a:r>
              <a:rPr lang="es-CL" sz="1600" dirty="0"/>
              <a:t> presentó desembolsos por </a:t>
            </a:r>
            <a:r>
              <a:rPr lang="es-CL" sz="1600" dirty="0" smtClean="0"/>
              <a:t>$</a:t>
            </a:r>
            <a:r>
              <a:rPr lang="es-CL" sz="1600" dirty="0" smtClean="0"/>
              <a:t>3.292 </a:t>
            </a:r>
            <a:r>
              <a:rPr lang="es-CL" sz="1600" dirty="0"/>
              <a:t>millones, que equivalen a </a:t>
            </a:r>
            <a:r>
              <a:rPr lang="es-CL" sz="1600" dirty="0" smtClean="0"/>
              <a:t>75%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68% </a:t>
            </a:r>
            <a:r>
              <a:rPr lang="es-CL" sz="1600" dirty="0" smtClean="0"/>
              <a:t>($</a:t>
            </a:r>
            <a:r>
              <a:rPr lang="es-CL" sz="1600" dirty="0" smtClean="0"/>
              <a:t>147.546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$2.830 millones, </a:t>
            </a:r>
            <a:r>
              <a:rPr lang="es-CL" sz="1600" dirty="0" smtClean="0"/>
              <a:t>presentó una rebaja total de sus recursos al mes de </a:t>
            </a:r>
            <a:r>
              <a:rPr lang="es-CL" sz="1600" dirty="0" smtClean="0"/>
              <a:t>junio. </a:t>
            </a:r>
            <a:r>
              <a:rPr lang="es-CL" sz="1600" dirty="0" smtClean="0"/>
              <a:t>El </a:t>
            </a:r>
            <a:r>
              <a:rPr lang="es-CL" sz="1600" dirty="0"/>
              <a:t>Fondo Nacional de Investigación y Desarrollo en Salud, con recursos disponible por $521 </a:t>
            </a:r>
            <a:r>
              <a:rPr lang="es-CL" sz="1600" dirty="0" smtClean="0"/>
              <a:t>millones, no presento desembolsos. El </a:t>
            </a:r>
            <a:r>
              <a:rPr lang="es-CL" sz="1600" dirty="0"/>
              <a:t>Programa Nacional de Alimentación Complementaria ejecutó en un </a:t>
            </a:r>
            <a:r>
              <a:rPr lang="es-CL" sz="1600" dirty="0" smtClean="0"/>
              <a:t>41%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44%, </a:t>
            </a:r>
            <a:r>
              <a:rPr lang="es-CL" sz="1600" dirty="0"/>
              <a:t>y el Programa de Alimentación Complementaria para el Adulto </a:t>
            </a:r>
            <a:r>
              <a:rPr lang="es-CL" sz="1600" dirty="0" smtClean="0"/>
              <a:t>Junior</a:t>
            </a:r>
            <a:r>
              <a:rPr lang="es-CL" sz="1600" dirty="0"/>
              <a:t>, presentó  un </a:t>
            </a:r>
            <a:r>
              <a:rPr lang="es-CL" sz="1600" dirty="0" smtClean="0"/>
              <a:t>32% </a:t>
            </a:r>
            <a:r>
              <a:rPr lang="es-CL" sz="1600" dirty="0"/>
              <a:t>de gasto a </a:t>
            </a:r>
            <a:r>
              <a:rPr lang="es-CL" sz="1600" dirty="0" smtClean="0"/>
              <a:t>junio.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46126"/>
              </p:ext>
            </p:extLst>
          </p:nvPr>
        </p:nvGraphicFramePr>
        <p:xfrm>
          <a:off x="414337" y="1697707"/>
          <a:ext cx="821079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97707"/>
                        <a:ext cx="8210798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91578"/>
              </p:ext>
            </p:extLst>
          </p:nvPr>
        </p:nvGraphicFramePr>
        <p:xfrm>
          <a:off x="414338" y="1782763"/>
          <a:ext cx="8210797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2" name="Hoja de cálculo" r:id="rId3" imgW="7743757" imgH="4886325" progId="Excel.Sheet.8">
                  <p:embed/>
                </p:oleObj>
              </mc:Choice>
              <mc:Fallback>
                <p:oleObj name="Hoja de cálculo" r:id="rId3" imgW="7743757" imgH="4886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82763"/>
                        <a:ext cx="8210797" cy="445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617890"/>
              </p:ext>
            </p:extLst>
          </p:nvPr>
        </p:nvGraphicFramePr>
        <p:xfrm>
          <a:off x="414337" y="1733897"/>
          <a:ext cx="82186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5" name="Hoja de cálculo" r:id="rId3" imgW="7915343" imgH="4143375" progId="Excel.Sheet.8">
                  <p:embed/>
                </p:oleObj>
              </mc:Choice>
              <mc:Fallback>
                <p:oleObj name="Hoja de cálculo" r:id="rId3" imgW="7915343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33897"/>
                        <a:ext cx="8218600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589744"/>
              </p:ext>
            </p:extLst>
          </p:nvPr>
        </p:nvGraphicFramePr>
        <p:xfrm>
          <a:off x="414337" y="1744563"/>
          <a:ext cx="8218600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Hoja de cálculo" r:id="rId3" imgW="7915343" imgH="4276815" progId="Excel.Sheet.8">
                  <p:embed/>
                </p:oleObj>
              </mc:Choice>
              <mc:Fallback>
                <p:oleObj name="Hoja de cálculo" r:id="rId3" imgW="7915343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44563"/>
                        <a:ext cx="8218600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691741"/>
              </p:ext>
            </p:extLst>
          </p:nvPr>
        </p:nvGraphicFramePr>
        <p:xfrm>
          <a:off x="323528" y="1700808"/>
          <a:ext cx="8496943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Hoja de cálculo" r:id="rId3" imgW="7915343" imgH="3981360" progId="Excel.Sheet.8">
                  <p:embed/>
                </p:oleObj>
              </mc:Choice>
              <mc:Fallback>
                <p:oleObj name="Hoja de cálculo" r:id="rId3" imgW="7915343" imgH="3981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700808"/>
                        <a:ext cx="8496943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428213"/>
              </p:ext>
            </p:extLst>
          </p:nvPr>
        </p:nvGraphicFramePr>
        <p:xfrm>
          <a:off x="619125" y="1759049"/>
          <a:ext cx="790575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2" name="Hoja de cálculo" r:id="rId3" imgW="7905885" imgH="3686175" progId="Excel.Sheet.8">
                  <p:embed/>
                </p:oleObj>
              </mc:Choice>
              <mc:Fallback>
                <p:oleObj name="Hoja de cálculo" r:id="rId3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1759049"/>
                        <a:ext cx="790575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6612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597879"/>
              </p:ext>
            </p:extLst>
          </p:nvPr>
        </p:nvGraphicFramePr>
        <p:xfrm>
          <a:off x="619125" y="1769715"/>
          <a:ext cx="790575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6" name="Hoja de cálculo" r:id="rId3" imgW="7905885" imgH="3819615" progId="Excel.Sheet.8">
                  <p:embed/>
                </p:oleObj>
              </mc:Choice>
              <mc:Fallback>
                <p:oleObj name="Hoja de cálculo" r:id="rId3" imgW="7905885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1769715"/>
                        <a:ext cx="790575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29309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566233"/>
              </p:ext>
            </p:extLst>
          </p:nvPr>
        </p:nvGraphicFramePr>
        <p:xfrm>
          <a:off x="619125" y="1754113"/>
          <a:ext cx="790575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0" name="Hoja de cálculo" r:id="rId3" imgW="7905885" imgH="2466885" progId="Excel.Sheet.8">
                  <p:embed/>
                </p:oleObj>
              </mc:Choice>
              <mc:Fallback>
                <p:oleObj name="Hoja de cálculo" r:id="rId3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1754113"/>
                        <a:ext cx="790575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680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</a:t>
            </a:r>
            <a:r>
              <a:rPr lang="es-CL" sz="1600" dirty="0" smtClean="0"/>
              <a:t>la </a:t>
            </a:r>
            <a:r>
              <a:rPr lang="es-CL" sz="1600" dirty="0"/>
              <a:t>“Red Nacional de Laboratorios Ambientales</a:t>
            </a:r>
            <a:r>
              <a:rPr lang="es-CL" sz="1600" dirty="0" smtClean="0"/>
              <a:t>”, </a:t>
            </a:r>
            <a:r>
              <a:rPr lang="es-CL" sz="1600" dirty="0" smtClean="0"/>
              <a:t>presentó </a:t>
            </a:r>
            <a:r>
              <a:rPr lang="es-CL" sz="1600" dirty="0" smtClean="0"/>
              <a:t>una ejecución </a:t>
            </a:r>
            <a:r>
              <a:rPr lang="es-CL" sz="1600" dirty="0" smtClean="0"/>
              <a:t>de </a:t>
            </a:r>
            <a:r>
              <a:rPr lang="es-CL" sz="1600" dirty="0" smtClean="0"/>
              <a:t>$</a:t>
            </a:r>
            <a:r>
              <a:rPr lang="es-CL" sz="1600" dirty="0" smtClean="0"/>
              <a:t>1.180 millones (21% de avance).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</a:t>
            </a:r>
            <a:r>
              <a:rPr lang="es-CL" sz="1600" dirty="0" smtClean="0"/>
              <a:t>del </a:t>
            </a:r>
            <a:r>
              <a:rPr lang="es-CL" sz="1600" dirty="0"/>
              <a:t>Subtítulo 33.01.004 Subsidio Fijo a la Construcción, que corresponde a uno de los pagos establecidos en el contrato de concesiones, que contempla el Primer Programa de Concesiones de Infraestructura Hospitalaria, </a:t>
            </a:r>
            <a:r>
              <a:rPr lang="es-CL" sz="1600" dirty="0" smtClean="0"/>
              <a:t>Hospital </a:t>
            </a:r>
            <a:r>
              <a:rPr lang="es-CL" sz="1600" dirty="0"/>
              <a:t>de Maipú, con desembolsos por $13.753 millones y Hospital de La Florida, con $14.899 </a:t>
            </a:r>
            <a:r>
              <a:rPr lang="es-CL" sz="1600" dirty="0" smtClean="0"/>
              <a:t>millones; llegó a un avance de un 98%.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Redes </a:t>
            </a:r>
            <a:r>
              <a:rPr lang="es-CL" sz="1600" b="1" dirty="0" smtClean="0"/>
              <a:t>Asistenciales</a:t>
            </a:r>
            <a:r>
              <a:rPr lang="es-CL" sz="1600" dirty="0" smtClean="0"/>
              <a:t> se incluyeron en junio, transferencias corrientes por $2.023 millones hacia los Servicios de Salud.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50%, </a:t>
            </a:r>
            <a:r>
              <a:rPr lang="es-CL" sz="1600" dirty="0"/>
              <a:t>con un gasto total de </a:t>
            </a:r>
            <a:r>
              <a:rPr lang="es-CL" sz="1600" dirty="0" smtClean="0"/>
              <a:t>$7.275 </a:t>
            </a:r>
            <a:r>
              <a:rPr lang="es-CL" sz="1600" dirty="0"/>
              <a:t>millones. </a:t>
            </a:r>
            <a:r>
              <a:rPr lang="es-CL" sz="1600" dirty="0" smtClean="0"/>
              <a:t>El programa </a:t>
            </a:r>
            <a:r>
              <a:rPr lang="es-CL" sz="1600" b="1" dirty="0" smtClean="0"/>
              <a:t>“Atención </a:t>
            </a:r>
            <a:r>
              <a:rPr lang="es-CL" sz="1600" b="1" dirty="0"/>
              <a:t>Primaria, Ley N° 20.645 Trato Usuario”</a:t>
            </a:r>
            <a:r>
              <a:rPr lang="es-CL" sz="1600" dirty="0"/>
              <a:t> muestran cero </a:t>
            </a:r>
            <a:r>
              <a:rPr lang="es-CL" sz="1600" dirty="0" smtClean="0"/>
              <a:t>ejecución.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El “</a:t>
            </a:r>
            <a:r>
              <a:rPr lang="es-CL" sz="1600" b="1" dirty="0" smtClean="0"/>
              <a:t>Programa </a:t>
            </a:r>
            <a:r>
              <a:rPr lang="es-CL" sz="1600" b="1" dirty="0"/>
              <a:t>Campaña de Invierno</a:t>
            </a:r>
            <a:r>
              <a:rPr lang="es-CL" sz="1600" b="1" dirty="0" smtClean="0"/>
              <a:t>”</a:t>
            </a:r>
            <a:r>
              <a:rPr lang="es-CL" sz="1600" dirty="0" smtClean="0"/>
              <a:t> experimentó un descuento total de sus recursos por $2.061 millones.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La ejecución de los </a:t>
            </a:r>
            <a:r>
              <a:rPr lang="es-CL" sz="1600" b="1" dirty="0"/>
              <a:t>Servicios de Salud, Hospitales y Programa de Contingencias Operacionales</a:t>
            </a:r>
            <a:r>
              <a:rPr lang="es-CL" sz="1600" dirty="0"/>
              <a:t>, alcanzaron </a:t>
            </a:r>
            <a:r>
              <a:rPr lang="es-CL" sz="1600" dirty="0" smtClean="0"/>
              <a:t>54% </a:t>
            </a:r>
            <a:r>
              <a:rPr lang="es-CL" sz="1600" dirty="0"/>
              <a:t>al mes de </a:t>
            </a:r>
            <a:r>
              <a:rPr lang="es-CL" sz="1600" dirty="0" smtClean="0"/>
              <a:t>junio.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6064"/>
            <a:ext cx="3916875" cy="267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65" y="2016064"/>
            <a:ext cx="3916875" cy="267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56543"/>
              </p:ext>
            </p:extLst>
          </p:nvPr>
        </p:nvGraphicFramePr>
        <p:xfrm>
          <a:off x="378499" y="1988840"/>
          <a:ext cx="82296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1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99" y="1988840"/>
                        <a:ext cx="8229600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Junio 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2880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355079"/>
              </p:ext>
            </p:extLst>
          </p:nvPr>
        </p:nvGraphicFramePr>
        <p:xfrm>
          <a:off x="378499" y="1700808"/>
          <a:ext cx="82296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Hoja de cálculo" r:id="rId4" imgW="7839143" imgH="2524035" progId="Excel.Sheet.8">
                  <p:embed/>
                </p:oleObj>
              </mc:Choice>
              <mc:Fallback>
                <p:oleObj name="Hoja de cálculo" r:id="rId4" imgW="7839143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700808"/>
                        <a:ext cx="822960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6531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604693"/>
              </p:ext>
            </p:extLst>
          </p:nvPr>
        </p:nvGraphicFramePr>
        <p:xfrm>
          <a:off x="414337" y="1628800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628800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456161"/>
              </p:ext>
            </p:extLst>
          </p:nvPr>
        </p:nvGraphicFramePr>
        <p:xfrm>
          <a:off x="414337" y="1700808"/>
          <a:ext cx="82296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6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296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734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898178"/>
              </p:ext>
            </p:extLst>
          </p:nvPr>
        </p:nvGraphicFramePr>
        <p:xfrm>
          <a:off x="386223" y="1559237"/>
          <a:ext cx="8238911" cy="46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Hoja de cálculo" r:id="rId3" imgW="7591357" imgH="5962740" progId="Excel.Sheet.8">
                  <p:embed/>
                </p:oleObj>
              </mc:Choice>
              <mc:Fallback>
                <p:oleObj name="Hoja de cálculo" r:id="rId3" imgW="7591357" imgH="5962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3" y="1559237"/>
                        <a:ext cx="8238911" cy="467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1303</Words>
  <Application>Microsoft Office PowerPoint</Application>
  <PresentationFormat>Presentación en pantalla (4:3)</PresentationFormat>
  <Paragraphs>119</Paragraphs>
  <Slides>27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42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 de Microsoft Excel 97-2003</vt:lpstr>
      <vt:lpstr>EJECUCIÓN PRESUPUESTARIA DE GASTOS ACUMULADA AL MES DE JUNIO DE 2017 PARTIDA 16: MINISTERIO DE SALUD</vt:lpstr>
      <vt:lpstr>Ejecución Presupuestaria de Gastos Acumulada al Mes de Junio de 2017  Ministerio de Salud</vt:lpstr>
      <vt:lpstr>Ejecución Presupuestaria de Gastos Acumulada al Mes de Junio de 2017  Ministerio de Salud</vt:lpstr>
      <vt:lpstr>Ejecución Presupuestaria de Gastos Acumulada al Mes de Junio de 2017  Ministerio de Salud</vt:lpstr>
      <vt:lpstr>Ejecución Presupuestaria de Gastos Acumulada al Mes de Junio de 2017  Partida 16 Ministerio de Salud</vt:lpstr>
      <vt:lpstr>Ejecución Presupuestaria de Gastos Acumulada al Mes de Junio  de 2017  Partida 16 Resumen por Capítulos</vt:lpstr>
      <vt:lpstr>Ejecución Presupuestaria de Gastos Acumulada al Mes de Junio de 2017  Partida 16 Resumen por Capítulos Regionalizados</vt:lpstr>
      <vt:lpstr>Ejecución Presupuestaria de Gastos Acumulada al Mes de Junio de 2017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171</cp:revision>
  <cp:lastPrinted>2016-09-09T18:41:06Z</cp:lastPrinted>
  <dcterms:created xsi:type="dcterms:W3CDTF">2016-06-23T13:38:47Z</dcterms:created>
  <dcterms:modified xsi:type="dcterms:W3CDTF">2017-08-07T15:51:45Z</dcterms:modified>
</cp:coreProperties>
</file>