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32"/>
  </p:notesMasterIdLst>
  <p:handoutMasterIdLst>
    <p:handoutMasterId r:id="rId33"/>
  </p:handoutMasterIdLst>
  <p:sldIdLst>
    <p:sldId id="256" r:id="rId10"/>
    <p:sldId id="298" r:id="rId11"/>
    <p:sldId id="299" r:id="rId12"/>
    <p:sldId id="315" r:id="rId13"/>
    <p:sldId id="264" r:id="rId14"/>
    <p:sldId id="263" r:id="rId15"/>
    <p:sldId id="265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10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10-08-2017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10-08-2017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10-08-2017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10-08-2017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10-08-2017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10-08-2017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10-08-2017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10-08-2017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10-08-2017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10-08-2017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10-08-2017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10-08-2017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10-08-2017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10-08-2017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10-08-2017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10-08-2017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10-08-2017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6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7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6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37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09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59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9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10-08-2017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17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76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04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61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2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98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8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89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60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8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10-08-2017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68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83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87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95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21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7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9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4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5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0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10-08-2017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77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308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08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85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038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886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4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3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2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3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10-08-2017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465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262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942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268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833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123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005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7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3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7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10-08-2017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40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53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633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50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09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50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35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097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3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10-08-2017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3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433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263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078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697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035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101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061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407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2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10-08-2017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06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8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888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438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788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104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988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948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497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0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10-08-2017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10-08-2017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024487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693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48436639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1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3519245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35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2403228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53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7525461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330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2028122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28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615432390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961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6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7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8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9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10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4.emf"/><Relationship Id="rId4" Type="http://schemas.openxmlformats.org/officeDocument/2006/relationships/oleObject" Target="../embeddings/Hoja_de_c_lculo_de_Microsoft_Excel_97-20031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5.emf"/><Relationship Id="rId4" Type="http://schemas.openxmlformats.org/officeDocument/2006/relationships/oleObject" Target="../embeddings/Hoja_de_c_lculo_de_Microsoft_Excel_97-200312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6.emf"/><Relationship Id="rId4" Type="http://schemas.openxmlformats.org/officeDocument/2006/relationships/oleObject" Target="../embeddings/Hoja_de_c_lculo_de_Microsoft_Excel_97-200313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7.emf"/><Relationship Id="rId4" Type="http://schemas.openxmlformats.org/officeDocument/2006/relationships/oleObject" Target="../embeddings/Hoja_de_c_lculo_de_Microsoft_Excel_97-200314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8.emf"/><Relationship Id="rId4" Type="http://schemas.openxmlformats.org/officeDocument/2006/relationships/oleObject" Target="../embeddings/Hoja_de_c_lculo_de_Microsoft_Excel_97-200315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9.emf"/><Relationship Id="rId4" Type="http://schemas.openxmlformats.org/officeDocument/2006/relationships/oleObject" Target="../embeddings/Hoja_de_c_lculo_de_Microsoft_Excel_97-200316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20.emf"/><Relationship Id="rId4" Type="http://schemas.openxmlformats.org/officeDocument/2006/relationships/oleObject" Target="../embeddings/Hoja_de_c_lculo_de_Microsoft_Excel_97-200317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1.emf"/><Relationship Id="rId4" Type="http://schemas.openxmlformats.org/officeDocument/2006/relationships/oleObject" Target="../embeddings/Hoja_de_c_lculo_de_Microsoft_Excel_97-200318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.emf"/><Relationship Id="rId4" Type="http://schemas.openxmlformats.org/officeDocument/2006/relationships/oleObject" Target="../embeddings/Hoja_de_c_lculo_de_Microsoft_Excel_97-2003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3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4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5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JUNIO 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15: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Del TRABAJO Y SEGURIDAD SOCIAL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agosto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2017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4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2135" y="522920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Junio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03,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Subsecretaría de Previsión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449098"/>
              </p:ext>
            </p:extLst>
          </p:nvPr>
        </p:nvGraphicFramePr>
        <p:xfrm>
          <a:off x="386224" y="1775817"/>
          <a:ext cx="8362240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2" name="Hoja de cálculo" r:id="rId4" imgW="8039100" imgH="3381285" progId="Excel.Sheet.8">
                  <p:embed/>
                </p:oleObj>
              </mc:Choice>
              <mc:Fallback>
                <p:oleObj name="Hoja de cálculo" r:id="rId4" imgW="8039100" imgH="33812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775817"/>
                        <a:ext cx="8362240" cy="338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0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537321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Junio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04,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Dirección de Crédito Prendario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749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887736"/>
              </p:ext>
            </p:extLst>
          </p:nvPr>
        </p:nvGraphicFramePr>
        <p:xfrm>
          <a:off x="414336" y="1767433"/>
          <a:ext cx="8334128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6" name="Hoja de cálculo" r:id="rId4" imgW="7819957" imgH="3533865" progId="Excel.Sheet.8">
                  <p:embed/>
                </p:oleObj>
              </mc:Choice>
              <mc:Fallback>
                <p:oleObj name="Hoja de cálculo" r:id="rId4" imgW="78199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67433"/>
                        <a:ext cx="8334128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7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7956" y="645333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Junio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05,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Servicio Nacional de Capacitación y Empleo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868474"/>
              </p:ext>
            </p:extLst>
          </p:nvPr>
        </p:nvGraphicFramePr>
        <p:xfrm>
          <a:off x="386224" y="1626339"/>
          <a:ext cx="8362240" cy="4754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0" name="Hoja de cálculo" r:id="rId4" imgW="8496300" imgH="5343525" progId="Excel.Sheet.8">
                  <p:embed/>
                </p:oleObj>
              </mc:Choice>
              <mc:Fallback>
                <p:oleObj name="Hoja de cálculo" r:id="rId4" imgW="8496300" imgH="53435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626339"/>
                        <a:ext cx="8362240" cy="4754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44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877272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Junio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06,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Seguridad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183118"/>
              </p:ext>
            </p:extLst>
          </p:nvPr>
        </p:nvGraphicFramePr>
        <p:xfrm>
          <a:off x="386223" y="1772816"/>
          <a:ext cx="8362241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3" name="Hoja de cálculo" r:id="rId4" imgW="7848600" imgH="4048215" progId="Excel.Sheet.8">
                  <p:embed/>
                </p:oleObj>
              </mc:Choice>
              <mc:Fallback>
                <p:oleObj name="Hoja de cálculo" r:id="rId4" imgW="7848600" imgH="4048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3" y="1772816"/>
                        <a:ext cx="8362241" cy="404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8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6016203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Junio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07,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Pensiones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2698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05348"/>
              </p:ext>
            </p:extLst>
          </p:nvPr>
        </p:nvGraphicFramePr>
        <p:xfrm>
          <a:off x="414336" y="1653505"/>
          <a:ext cx="8334128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7" name="Hoja de cálculo" r:id="rId4" imgW="7819957" imgH="4295685" progId="Excel.Sheet.8">
                  <p:embed/>
                </p:oleObj>
              </mc:Choice>
              <mc:Fallback>
                <p:oleObj name="Hoja de cálculo" r:id="rId4" imgW="7819957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653505"/>
                        <a:ext cx="8334128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113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72817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Junio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Previsión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643605"/>
              </p:ext>
            </p:extLst>
          </p:nvPr>
        </p:nvGraphicFramePr>
        <p:xfrm>
          <a:off x="414336" y="1772816"/>
          <a:ext cx="8334128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6" name="Hoja de cálculo" r:id="rId4" imgW="9724957" imgH="4448265" progId="Excel.Sheet.8">
                  <p:embed/>
                </p:oleObj>
              </mc:Choice>
              <mc:Fallback>
                <p:oleObj name="Hoja de cálculo" r:id="rId4" imgW="9724957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334128" cy="388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08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016203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Junio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Previsión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6078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299661"/>
              </p:ext>
            </p:extLst>
          </p:nvPr>
        </p:nvGraphicFramePr>
        <p:xfrm>
          <a:off x="414336" y="1700808"/>
          <a:ext cx="8334128" cy="4248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1" name="Hoja de cálculo" r:id="rId4" imgW="9724957" imgH="4581435" progId="Excel.Sheet.8">
                  <p:embed/>
                </p:oleObj>
              </mc:Choice>
              <mc:Fallback>
                <p:oleObj name="Hoja de cálculo" r:id="rId4" imgW="9724957" imgH="45814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334128" cy="4248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2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Junio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Seguridad Laboral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1667" y="6448251"/>
            <a:ext cx="828975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230155"/>
              </p:ext>
            </p:extLst>
          </p:nvPr>
        </p:nvGraphicFramePr>
        <p:xfrm>
          <a:off x="386224" y="1742828"/>
          <a:ext cx="8362239" cy="46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9" name="Hoja de cálculo" r:id="rId4" imgW="7801043" imgH="5067210" progId="Excel.Sheet.8">
                  <p:embed/>
                </p:oleObj>
              </mc:Choice>
              <mc:Fallback>
                <p:oleObj name="Hoja de cálculo" r:id="rId4" imgW="7801043" imgH="50672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742828"/>
                        <a:ext cx="8362239" cy="463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0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250" y="5368131"/>
            <a:ext cx="822087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Junio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Caja de Previsión de la Defensa Nacional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090" y="13898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579490"/>
              </p:ext>
            </p:extLst>
          </p:nvPr>
        </p:nvGraphicFramePr>
        <p:xfrm>
          <a:off x="375091" y="1767433"/>
          <a:ext cx="8373374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0" name="Hoja de cálculo" r:id="rId4" imgW="8886757" imgH="3533865" progId="Excel.Sheet.8">
                  <p:embed/>
                </p:oleObj>
              </mc:Choice>
              <mc:Fallback>
                <p:oleObj name="Hoja de cálculo" r:id="rId4" imgW="8886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5091" y="1767433"/>
                        <a:ext cx="8373374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9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112" y="536813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Junio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Caja de Previsión de la Defensa Nacional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43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126576"/>
              </p:ext>
            </p:extLst>
          </p:nvPr>
        </p:nvGraphicFramePr>
        <p:xfrm>
          <a:off x="386225" y="1786483"/>
          <a:ext cx="8362240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7" name="Hoja de cálculo" r:id="rId4" imgW="8886757" imgH="3514725" progId="Excel.Sheet.8">
                  <p:embed/>
                </p:oleObj>
              </mc:Choice>
              <mc:Fallback>
                <p:oleObj name="Hoja de cálculo" r:id="rId4" imgW="8886757" imgH="35147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5" y="1786483"/>
                        <a:ext cx="8362240" cy="351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4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Junio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El presupuesto vigente a Junio alcanzó los $7.463.921 millones, que incluye recursos adicionales por $86.698 millones. En </a:t>
            </a:r>
            <a:r>
              <a:rPr lang="es-CL" sz="1600" dirty="0"/>
              <a:t>comparación con el mes de </a:t>
            </a:r>
            <a:r>
              <a:rPr lang="es-CL" sz="1600" dirty="0" smtClean="0"/>
              <a:t>Junio </a:t>
            </a:r>
            <a:r>
              <a:rPr lang="es-CL" sz="1600" dirty="0"/>
              <a:t>de 2016, </a:t>
            </a:r>
            <a:r>
              <a:rPr lang="es-CL" sz="1600" dirty="0" smtClean="0"/>
              <a:t>y considerando los recursos aprobados en la Ley de Presupuestos, la </a:t>
            </a:r>
            <a:r>
              <a:rPr lang="es-CL" sz="1600" dirty="0"/>
              <a:t>ejecución presupuestaria no presenta diferencias significativas</a:t>
            </a:r>
            <a:r>
              <a:rPr lang="es-CL" sz="16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al mes de </a:t>
            </a:r>
            <a:r>
              <a:rPr lang="es-CL" sz="1600" b="1" dirty="0" smtClean="0"/>
              <a:t>Junio </a:t>
            </a:r>
            <a:r>
              <a:rPr lang="es-CL" sz="1600" b="1" dirty="0"/>
              <a:t>de 2017</a:t>
            </a:r>
            <a:r>
              <a:rPr lang="es-CL" sz="1600" dirty="0"/>
              <a:t> de la Partida 15 Ministerio del Trabajo y Previsión Social, finalizó en $</a:t>
            </a:r>
            <a:r>
              <a:rPr lang="es-CL" sz="1600" dirty="0" smtClean="0"/>
              <a:t>3.766.923 </a:t>
            </a:r>
            <a:r>
              <a:rPr lang="es-CL" sz="1600" dirty="0"/>
              <a:t>millones, equivalentes a un </a:t>
            </a:r>
            <a:r>
              <a:rPr lang="es-CL" sz="1600" dirty="0" smtClean="0"/>
              <a:t>50% </a:t>
            </a:r>
            <a:r>
              <a:rPr lang="es-CL" sz="1600" dirty="0"/>
              <a:t>del Presupuesto Vigente</a:t>
            </a:r>
            <a:r>
              <a:rPr lang="es-CL" sz="16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En el </a:t>
            </a:r>
            <a:r>
              <a:rPr lang="es-CL" sz="1600" b="1" dirty="0" smtClean="0">
                <a:latin typeface="+mn-lt"/>
              </a:rPr>
              <a:t>Servicio de la Deuda, </a:t>
            </a:r>
            <a:r>
              <a:rPr lang="es-CL" sz="1600" dirty="0" smtClean="0"/>
              <a:t>se observó un aumento en la disponibilidad de recursos de $17.949 millones, que totalizó un presupuesto vigente de $20.195 millones, con un 90% de ejecución a Junio.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b="1" dirty="0"/>
              <a:t>Programas de Empleo</a:t>
            </a:r>
            <a:r>
              <a:rPr lang="es-CL" sz="1600" dirty="0"/>
              <a:t>: el PROEMPLEO, con recursos adicionales por </a:t>
            </a:r>
            <a:r>
              <a:rPr lang="es-CL" sz="1600" dirty="0" smtClean="0"/>
              <a:t>$34.155 </a:t>
            </a:r>
            <a:r>
              <a:rPr lang="es-CL" sz="1600" dirty="0"/>
              <a:t>millones, destinados </a:t>
            </a:r>
            <a:r>
              <a:rPr lang="es-CL" sz="1600" dirty="0" smtClean="0"/>
              <a:t>en gran parte al </a:t>
            </a:r>
            <a:r>
              <a:rPr lang="es-CL" sz="1600" dirty="0"/>
              <a:t>Programa de Inversión en la Comunidad, alcanzó un </a:t>
            </a:r>
            <a:r>
              <a:rPr lang="es-CL" sz="1600" dirty="0" smtClean="0"/>
              <a:t>81% </a:t>
            </a:r>
            <a:r>
              <a:rPr lang="es-CL" sz="1600" dirty="0"/>
              <a:t>de ejecución presupuestaria sobre los recursos vigentes al mes de </a:t>
            </a:r>
            <a:r>
              <a:rPr lang="es-CL" sz="1600" dirty="0" smtClean="0"/>
              <a:t>junio (con </a:t>
            </a:r>
            <a:r>
              <a:rPr lang="es-CL" sz="1600" dirty="0"/>
              <a:t>un gasto de </a:t>
            </a:r>
            <a:r>
              <a:rPr lang="es-CL" sz="1600" dirty="0" smtClean="0"/>
              <a:t>$40.210 </a:t>
            </a:r>
            <a:r>
              <a:rPr lang="es-CL" sz="1600" dirty="0"/>
              <a:t>millones); el Subsidio al Empleo (Ley N° 20.338) presentó un gasto total de </a:t>
            </a:r>
            <a:r>
              <a:rPr lang="es-CL" sz="1600" dirty="0" smtClean="0"/>
              <a:t>$8.874 </a:t>
            </a:r>
            <a:r>
              <a:rPr lang="es-CL" sz="1600" dirty="0"/>
              <a:t>millones, que significó un avance presupuestario de un </a:t>
            </a:r>
            <a:r>
              <a:rPr lang="es-CL" sz="1600" dirty="0" smtClean="0"/>
              <a:t>11% y que además dispuso de $400 millones menos en su disponibilidad a junio; </a:t>
            </a:r>
            <a:r>
              <a:rPr lang="es-CL" sz="1600" dirty="0"/>
              <a:t>y el Subsidio al Empleo de la Mujer (Ley N° 20.595) alcanzó un gasto total de </a:t>
            </a:r>
            <a:r>
              <a:rPr lang="es-CL" sz="1600" dirty="0" smtClean="0"/>
              <a:t>$11.204 </a:t>
            </a:r>
            <a:r>
              <a:rPr lang="es-CL" sz="1600" dirty="0"/>
              <a:t>millones, que se traduce en una ejecución de un </a:t>
            </a:r>
            <a:r>
              <a:rPr lang="es-CL" sz="1600" dirty="0" smtClean="0"/>
              <a:t>14% (con menor disponibilidad presupuestaria al mes de Junio por $400 millones).</a:t>
            </a:r>
            <a:endParaRPr lang="es-CL" sz="1600" dirty="0"/>
          </a:p>
          <a:p>
            <a:pPr algn="just"/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92067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Junio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Fondo de Medicina Curativa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7530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994446"/>
              </p:ext>
            </p:extLst>
          </p:nvPr>
        </p:nvGraphicFramePr>
        <p:xfrm>
          <a:off x="386224" y="1728961"/>
          <a:ext cx="836224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8" name="Hoja de cálculo" r:id="rId4" imgW="7734300" imgH="2924085" progId="Excel.Sheet.8">
                  <p:embed/>
                </p:oleObj>
              </mc:Choice>
              <mc:Fallback>
                <p:oleObj name="Hoja de cálculo" r:id="rId4" imgW="7734300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728961"/>
                        <a:ext cx="8362240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8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088211"/>
            <a:ext cx="830846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Junio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Dirección de Previsión de Carabineros de Chile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690089"/>
              </p:ext>
            </p:extLst>
          </p:nvPr>
        </p:nvGraphicFramePr>
        <p:xfrm>
          <a:off x="414336" y="1725513"/>
          <a:ext cx="8334127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2" name="Hoja de cálculo" r:id="rId4" imgW="7724843" imgH="4295685" progId="Excel.Sheet.8">
                  <p:embed/>
                </p:oleObj>
              </mc:Choice>
              <mc:Fallback>
                <p:oleObj name="Hoja de cálculo" r:id="rId4" imgW="7724843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25513"/>
                        <a:ext cx="8334127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3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Junio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Dirección de Previsión de Carabineros de Chile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8457" y="1340768"/>
            <a:ext cx="8229600" cy="3353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0662" y="6520259"/>
            <a:ext cx="8317867" cy="221109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891081"/>
              </p:ext>
            </p:extLst>
          </p:nvPr>
        </p:nvGraphicFramePr>
        <p:xfrm>
          <a:off x="414336" y="1709886"/>
          <a:ext cx="8334127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6" name="Hoja de cálculo" r:id="rId4" imgW="7724843" imgH="4743450" progId="Excel.Sheet.8">
                  <p:embed/>
                </p:oleObj>
              </mc:Choice>
              <mc:Fallback>
                <p:oleObj name="Hoja de cálculo" r:id="rId4" imgW="7724843" imgH="47434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09886"/>
                        <a:ext cx="8334127" cy="474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6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Junio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245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En el </a:t>
            </a:r>
            <a:r>
              <a:rPr lang="es-CL" sz="1600" b="1" dirty="0"/>
              <a:t>Pilar Solidario de la Reforma Previsional</a:t>
            </a:r>
            <a:r>
              <a:rPr lang="es-CL" sz="1600" dirty="0"/>
              <a:t>, la PBS de Vejez presentó una ejecución de un </a:t>
            </a:r>
            <a:r>
              <a:rPr lang="es-CL" sz="1600" dirty="0" smtClean="0"/>
              <a:t>57%, </a:t>
            </a:r>
            <a:r>
              <a:rPr lang="es-CL" sz="1600" dirty="0"/>
              <a:t>con un total de recursos desembolsados de $</a:t>
            </a:r>
            <a:r>
              <a:rPr lang="es-CL" sz="1600" dirty="0" smtClean="0"/>
              <a:t>272.197 </a:t>
            </a:r>
            <a:r>
              <a:rPr lang="es-CL" sz="1600" dirty="0"/>
              <a:t>millones, y la PBS de Invalidez alcanzó un gasto de </a:t>
            </a:r>
            <a:r>
              <a:rPr lang="es-CL" sz="1600" dirty="0" smtClean="0"/>
              <a:t>$113.872 </a:t>
            </a:r>
            <a:r>
              <a:rPr lang="es-CL" sz="1600" dirty="0"/>
              <a:t>millones </a:t>
            </a:r>
            <a:r>
              <a:rPr lang="es-CL" sz="1600" dirty="0" smtClean="0"/>
              <a:t>(55% </a:t>
            </a:r>
            <a:r>
              <a:rPr lang="es-CL" sz="1600" dirty="0"/>
              <a:t>de ejecución</a:t>
            </a:r>
            <a:r>
              <a:rPr lang="es-CL" sz="1600" dirty="0" smtClean="0"/>
              <a:t>).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Previsión Social</a:t>
            </a:r>
            <a:r>
              <a:rPr lang="es-CL" sz="1600" dirty="0"/>
              <a:t>, el </a:t>
            </a:r>
            <a:r>
              <a:rPr lang="es-CL" sz="1600" b="1" dirty="0"/>
              <a:t>Fondo para la Educación Previsional</a:t>
            </a:r>
            <a:r>
              <a:rPr lang="es-CL" sz="1600" dirty="0"/>
              <a:t>, considerando las transferencias al sector privado, alcanzó una ejecución de un </a:t>
            </a:r>
            <a:r>
              <a:rPr lang="es-CL" sz="1600" dirty="0" smtClean="0"/>
              <a:t>24%; </a:t>
            </a:r>
            <a:r>
              <a:rPr lang="es-CL" sz="1600" dirty="0"/>
              <a:t>con </a:t>
            </a:r>
            <a:r>
              <a:rPr lang="es-CL" sz="1600" dirty="0" smtClean="0"/>
              <a:t>un gasto total de $370 </a:t>
            </a:r>
            <a:r>
              <a:rPr lang="es-CL" sz="1600" dirty="0"/>
              <a:t>millones. Considerando las transferencias a otras entidades públicas, </a:t>
            </a:r>
            <a:r>
              <a:rPr lang="es-CL" sz="1600" dirty="0" smtClean="0"/>
              <a:t>presentaron una ejecución de un 4%, con desembolsos por $11 millones.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Capacitación y Empleo</a:t>
            </a:r>
            <a:r>
              <a:rPr lang="es-CL" sz="1600" dirty="0"/>
              <a:t>, el </a:t>
            </a:r>
            <a:r>
              <a:rPr lang="es-CL" sz="1600" b="1" dirty="0"/>
              <a:t>Programa Más Capaz</a:t>
            </a:r>
            <a:r>
              <a:rPr lang="es-CL" sz="1600" dirty="0"/>
              <a:t> desembolsó recursos por </a:t>
            </a:r>
            <a:r>
              <a:rPr lang="es-CL" sz="1600" dirty="0" smtClean="0"/>
              <a:t>$36.458 </a:t>
            </a:r>
            <a:r>
              <a:rPr lang="es-CL" sz="1600" dirty="0"/>
              <a:t>millones </a:t>
            </a:r>
            <a:r>
              <a:rPr lang="es-CL" sz="1600" dirty="0" smtClean="0"/>
              <a:t>(64% </a:t>
            </a:r>
            <a:r>
              <a:rPr lang="es-CL" sz="1600" dirty="0"/>
              <a:t>de ejecución presupuestaria</a:t>
            </a:r>
            <a:r>
              <a:rPr lang="es-CL" sz="1600" dirty="0" smtClean="0"/>
              <a:t>). 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Capacitación y Empleo</a:t>
            </a:r>
            <a:r>
              <a:rPr lang="es-CL" sz="1600" dirty="0"/>
              <a:t>, el porcentaje de ejecución fue un </a:t>
            </a:r>
            <a:r>
              <a:rPr lang="es-CL" sz="1600" dirty="0" smtClean="0"/>
              <a:t>29%. </a:t>
            </a:r>
            <a:r>
              <a:rPr lang="es-CL" sz="1600" dirty="0"/>
              <a:t>El gasto en la deuda flotante totalizó </a:t>
            </a:r>
            <a:r>
              <a:rPr lang="es-CL" sz="1600" dirty="0" smtClean="0"/>
              <a:t>$2.248 millones.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del Trabajo</a:t>
            </a:r>
            <a:r>
              <a:rPr lang="es-CL" sz="1600" dirty="0"/>
              <a:t>, los programas: </a:t>
            </a:r>
            <a:r>
              <a:rPr lang="es-CL" sz="1600" b="1" dirty="0"/>
              <a:t>Diálogo Social</a:t>
            </a:r>
            <a:r>
              <a:rPr lang="es-CL" sz="1600" dirty="0"/>
              <a:t>, con recursos aprobados por </a:t>
            </a:r>
            <a:r>
              <a:rPr lang="es-CL" sz="1600" dirty="0" smtClean="0"/>
              <a:t>$407 </a:t>
            </a:r>
            <a:r>
              <a:rPr lang="es-CL" sz="1600" dirty="0"/>
              <a:t>millones, </a:t>
            </a:r>
            <a:r>
              <a:rPr lang="es-CL" sz="1600" dirty="0" smtClean="0"/>
              <a:t>no presentó </a:t>
            </a:r>
            <a:r>
              <a:rPr lang="es-CL" sz="1600" dirty="0"/>
              <a:t>ejecución </a:t>
            </a:r>
            <a:r>
              <a:rPr lang="es-CL" sz="1600" dirty="0" smtClean="0"/>
              <a:t>presupuestaria. </a:t>
            </a:r>
            <a:r>
              <a:rPr lang="es-CL" sz="1600" dirty="0"/>
              <a:t>El </a:t>
            </a:r>
            <a:r>
              <a:rPr lang="es-CL" sz="1600" b="1" dirty="0"/>
              <a:t>Fondo de Formación Sindical y Relaciones Laborales Colaborativas</a:t>
            </a:r>
            <a:r>
              <a:rPr lang="es-CL" sz="1600" dirty="0"/>
              <a:t>, con un presupuesto de </a:t>
            </a:r>
            <a:r>
              <a:rPr lang="es-CL" sz="1600" dirty="0" smtClean="0"/>
              <a:t>$1.022 </a:t>
            </a:r>
            <a:r>
              <a:rPr lang="es-CL" sz="1600" dirty="0"/>
              <a:t>millones, </a:t>
            </a:r>
            <a:r>
              <a:rPr lang="es-CL" sz="1600" dirty="0" smtClean="0"/>
              <a:t>no ejecutó recursos</a:t>
            </a:r>
            <a:r>
              <a:rPr lang="es-CL" sz="1600" dirty="0"/>
              <a:t>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Junio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2016 - 2017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574"/>
            <a:ext cx="3940134" cy="23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54226"/>
            <a:ext cx="3940134" cy="240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5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Junio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4437112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353804"/>
              </p:ext>
            </p:extLst>
          </p:nvPr>
        </p:nvGraphicFramePr>
        <p:xfrm>
          <a:off x="378499" y="1916832"/>
          <a:ext cx="8369965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2" name="Hoja de cálculo" r:id="rId4" imgW="7134157" imgH="2476590" progId="Excel.Sheet.8">
                  <p:embed/>
                </p:oleObj>
              </mc:Choice>
              <mc:Fallback>
                <p:oleObj name="Hoja de cálculo" r:id="rId4" imgW="7134157" imgH="24765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8499" y="1916832"/>
                        <a:ext cx="8369965" cy="247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Junio de 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15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14458" y="501317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67500" y="136240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254652"/>
              </p:ext>
            </p:extLst>
          </p:nvPr>
        </p:nvGraphicFramePr>
        <p:xfrm>
          <a:off x="367499" y="1772816"/>
          <a:ext cx="8353093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6" name="Hoja de cálculo" r:id="rId5" imgW="7734300" imgH="3171825" progId="Excel.Sheet.8">
                  <p:embed/>
                </p:oleObj>
              </mc:Choice>
              <mc:Fallback>
                <p:oleObj name="Hoja de cálculo" r:id="rId5" imgW="7734300" imgH="31718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7499" y="1772816"/>
                        <a:ext cx="8353093" cy="31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08" y="630423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Junio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Subsecretaría del Trabajo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6915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802721"/>
              </p:ext>
            </p:extLst>
          </p:nvPr>
        </p:nvGraphicFramePr>
        <p:xfrm>
          <a:off x="414337" y="1789137"/>
          <a:ext cx="8210798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1" name="Hoja de cálculo" r:id="rId4" imgW="7839143" imgH="4448265" progId="Excel.Sheet.8">
                  <p:embed/>
                </p:oleObj>
              </mc:Choice>
              <mc:Fallback>
                <p:oleObj name="Hoja de cálculo" r:id="rId4" imgW="7839143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789137"/>
                        <a:ext cx="8210798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51214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Junio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03: PROEMPLEO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900558"/>
              </p:ext>
            </p:extLst>
          </p:nvPr>
        </p:nvGraphicFramePr>
        <p:xfrm>
          <a:off x="386224" y="1759049"/>
          <a:ext cx="8362240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4" name="Hoja de cálculo" r:id="rId4" imgW="8124757" imgH="3686175" progId="Excel.Sheet.8">
                  <p:embed/>
                </p:oleObj>
              </mc:Choice>
              <mc:Fallback>
                <p:oleObj name="Hoja de cálculo" r:id="rId4" imgW="8124757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759049"/>
                        <a:ext cx="8362240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4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09329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Junio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02,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Dirección del Trabajo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639988"/>
              </p:ext>
            </p:extLst>
          </p:nvPr>
        </p:nvGraphicFramePr>
        <p:xfrm>
          <a:off x="414335" y="1725513"/>
          <a:ext cx="8334129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8" name="Hoja de cálculo" r:id="rId4" imgW="7581900" imgH="4295685" progId="Excel.Sheet.8">
                  <p:embed/>
                </p:oleObj>
              </mc:Choice>
              <mc:Fallback>
                <p:oleObj name="Hoja de cálculo" r:id="rId4" imgW="7581900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5" y="1725513"/>
                        <a:ext cx="8334129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81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3060</TotalTime>
  <Words>1124</Words>
  <Application>Microsoft Office PowerPoint</Application>
  <PresentationFormat>Presentación en pantalla (4:3)</PresentationFormat>
  <Paragraphs>99</Paragraphs>
  <Slides>22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9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33" baseType="lpstr"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Imagen de mapa de bits</vt:lpstr>
      <vt:lpstr>Hoja de cálculo</vt:lpstr>
      <vt:lpstr>EJECUCIÓN PRESUPUESTARIA DE GASTOS ACUMULADA AL MES DE JUNIO 2017 PARTIDA 15: MINISTERIO Del TRABAJO Y SEGURIDAD SOCIAL</vt:lpstr>
      <vt:lpstr>Ejecución Presupuestaria de Gastos Acumulada al Mes de Junio de 2017  Ministerio del Trabajo y Seguridad Social</vt:lpstr>
      <vt:lpstr>Ejecución Presupuestaria de Gastos Acumulada al Mes de Junio de 2017  Ministerio del Trabajo y Seguridad Social</vt:lpstr>
      <vt:lpstr>Ejecución Presupuestaria de Gastos Acumulada al Mes de Junio de 2017  Ministerio del Trabajo y Seguridad Social</vt:lpstr>
      <vt:lpstr>Ejecución Presupuestaria de Gastos Acumulada al Mes de Junio de 2017  Partida 15 Ministerio del Trabajo y Seguridad Social</vt:lpstr>
      <vt:lpstr>Ejecución Presupuestaria de Gastos Acumulada al Mes de Junio de 2017  Partida 15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185</cp:revision>
  <cp:lastPrinted>2017-05-09T14:38:34Z</cp:lastPrinted>
  <dcterms:created xsi:type="dcterms:W3CDTF">2016-06-23T13:38:47Z</dcterms:created>
  <dcterms:modified xsi:type="dcterms:W3CDTF">2017-08-10T14:04:34Z</dcterms:modified>
</cp:coreProperties>
</file>