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3"/>
  </p:notesMasterIdLst>
  <p:sldIdLst>
    <p:sldId id="257" r:id="rId18"/>
    <p:sldId id="258" r:id="rId19"/>
    <p:sldId id="281" r:id="rId20"/>
    <p:sldId id="280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90" d="100"/>
          <a:sy n="90" d="100"/>
        </p:scale>
        <p:origin x="-132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heme" Target="theme/theme1.xml"/><Relationship Id="rId20" Type="http://schemas.openxmlformats.org/officeDocument/2006/relationships/slide" Target="slides/slide3.xml"/><Relationship Id="rId4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09-08-2017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7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44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010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438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7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vmlDrawing" Target="../drawings/vmlDrawing17.v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oleObject" Target="../embeddings/oleObject17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074909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3140936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6248607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JUNIO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dirty="0" smtClean="0">
                <a:solidFill>
                  <a:prstClr val="black"/>
                </a:solidFill>
              </a:rPr>
              <a:t>agosto </a:t>
            </a:r>
            <a:r>
              <a:rPr lang="es-CL" b="1" dirty="0" smtClean="0">
                <a:solidFill>
                  <a:prstClr val="black"/>
                </a:solidFill>
              </a:rPr>
              <a:t>2017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15210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285634"/>
              </p:ext>
            </p:extLst>
          </p:nvPr>
        </p:nvGraphicFramePr>
        <p:xfrm>
          <a:off x="395536" y="1700808"/>
          <a:ext cx="8280920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Hoja de cálculo" r:id="rId3" imgW="8020185" imgH="3381285" progId="Excel.Sheet.8">
                  <p:embed/>
                </p:oleObj>
              </mc:Choice>
              <mc:Fallback>
                <p:oleObj name="Hoja de cálculo" r:id="rId3" imgW="8020185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280920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45333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45031"/>
              </p:ext>
            </p:extLst>
          </p:nvPr>
        </p:nvGraphicFramePr>
        <p:xfrm>
          <a:off x="383176" y="1612726"/>
          <a:ext cx="8293280" cy="4768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Hoja de cálculo" r:id="rId3" imgW="7858057" imgH="5200650" progId="Excel.Sheet.8">
                  <p:embed/>
                </p:oleObj>
              </mc:Choice>
              <mc:Fallback>
                <p:oleObj name="Hoja de cálculo" r:id="rId3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612726"/>
                        <a:ext cx="8293280" cy="4768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94928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447822"/>
              </p:ext>
            </p:extLst>
          </p:nvPr>
        </p:nvGraphicFramePr>
        <p:xfrm>
          <a:off x="383176" y="1628800"/>
          <a:ext cx="8293280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Hoja de cálculo" r:id="rId3" imgW="7858057" imgH="4276815" progId="Excel.Sheet.8">
                  <p:embed/>
                </p:oleObj>
              </mc:Choice>
              <mc:Fallback>
                <p:oleObj name="Hoja de cálculo" r:id="rId3" imgW="78580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628800"/>
                        <a:ext cx="8293280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41937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582402"/>
              </p:ext>
            </p:extLst>
          </p:nvPr>
        </p:nvGraphicFramePr>
        <p:xfrm>
          <a:off x="383176" y="1654646"/>
          <a:ext cx="8293280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Hoja de cálculo" r:id="rId3" imgW="7858057" imgH="4438560" progId="Excel.Sheet.8">
                  <p:embed/>
                </p:oleObj>
              </mc:Choice>
              <mc:Fallback>
                <p:oleObj name="Hoja de cálculo" r:id="rId3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654646"/>
                        <a:ext cx="8293280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783955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583545"/>
              </p:ext>
            </p:extLst>
          </p:nvPr>
        </p:nvGraphicFramePr>
        <p:xfrm>
          <a:off x="383176" y="1869182"/>
          <a:ext cx="829328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Hoja de cálculo" r:id="rId3" imgW="7858057" imgH="1847940" progId="Excel.Sheet.8">
                  <p:embed/>
                </p:oleObj>
              </mc:Choice>
              <mc:Fallback>
                <p:oleObj name="Hoja de cálculo" r:id="rId3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869182"/>
                        <a:ext cx="829328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08925"/>
              </p:ext>
            </p:extLst>
          </p:nvPr>
        </p:nvGraphicFramePr>
        <p:xfrm>
          <a:off x="395536" y="1674862"/>
          <a:ext cx="828092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74862"/>
                        <a:ext cx="8280920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43202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387947"/>
              </p:ext>
            </p:extLst>
          </p:nvPr>
        </p:nvGraphicFramePr>
        <p:xfrm>
          <a:off x="383176" y="1755254"/>
          <a:ext cx="829328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Hoja de cálculo" r:id="rId3" imgW="7858057" imgH="2609760" progId="Excel.Sheet.8">
                  <p:embed/>
                </p:oleObj>
              </mc:Choice>
              <mc:Fallback>
                <p:oleObj name="Hoja de cálculo" r:id="rId3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55254"/>
                        <a:ext cx="829328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374879"/>
              </p:ext>
            </p:extLst>
          </p:nvPr>
        </p:nvGraphicFramePr>
        <p:xfrm>
          <a:off x="395536" y="1700808"/>
          <a:ext cx="828092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28092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841140"/>
              </p:ext>
            </p:extLst>
          </p:nvPr>
        </p:nvGraphicFramePr>
        <p:xfrm>
          <a:off x="383176" y="1844824"/>
          <a:ext cx="829328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Hoja de cálculo" r:id="rId3" imgW="7858057" imgH="2609760" progId="Excel.Sheet.8">
                  <p:embed/>
                </p:oleObj>
              </mc:Choice>
              <mc:Fallback>
                <p:oleObj name="Hoja de cálculo" r:id="rId3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844824"/>
                        <a:ext cx="829328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4071987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174499"/>
              </p:ext>
            </p:extLst>
          </p:nvPr>
        </p:nvGraphicFramePr>
        <p:xfrm>
          <a:off x="383176" y="1700808"/>
          <a:ext cx="829328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00808"/>
                        <a:ext cx="829328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El presupuesto vigente de este Ministerio asciende a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$591.898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millones, que incluye una agregación de recursos, respecto a la Ley de Presupuestos, de $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27.945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millones, reflejados principalmente en los recursos adicionales para las transferencias corrientes por $12.637 millones, y para el servicio de la deuda por $5.327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La ejecución presupuestaria acumulada al mes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junio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$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298.705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50%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comparación con el año 2016, considerando los recursos aprobados en la Ley de Presupuestos, se observó un porcentaje de ejecución presupuestaria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mayor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en un 1,2%.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el Instituto de Desarrollo Agropecuario, con recursos disponibles por $601 millones, no informó gasto; el Servicio Agrícola y Ganadero, con un presupuesto vigente de $537 millones, presentó una ejecución de un 0,2%;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en la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Corporación Nacional Forestal,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el Programa del mismo nombre, con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recursos que ascienden a $274 millones,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ejecutó un 88% su disponibilidad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y el Programa Áreas Silvestres Protegidas, con $2.388 millones, ejecutó un 1% sus recursos; y la Comisión Nacional de Riego, con un presupuesto vigente de $3.362 millones, informó un gasto de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$417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millones que equivale a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12%.</a:t>
            </a: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589240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563078"/>
              </p:ext>
            </p:extLst>
          </p:nvPr>
        </p:nvGraphicFramePr>
        <p:xfrm>
          <a:off x="395536" y="1688182"/>
          <a:ext cx="828092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Hoja de cálculo" r:id="rId3" imgW="7858057" imgH="3829050" progId="Excel.Sheet.8">
                  <p:embed/>
                </p:oleObj>
              </mc:Choice>
              <mc:Fallback>
                <p:oleObj name="Hoja de cálculo" r:id="rId3" imgW="78580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88182"/>
                        <a:ext cx="8280920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7198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810788"/>
              </p:ext>
            </p:extLst>
          </p:nvPr>
        </p:nvGraphicFramePr>
        <p:xfrm>
          <a:off x="395536" y="1700808"/>
          <a:ext cx="828092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28092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2202"/>
              </p:ext>
            </p:extLst>
          </p:nvPr>
        </p:nvGraphicFramePr>
        <p:xfrm>
          <a:off x="395536" y="1649710"/>
          <a:ext cx="8280920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Hoja de cálculo" r:id="rId3" imgW="7858057" imgH="3219540" progId="Excel.Sheet.8">
                  <p:embed/>
                </p:oleObj>
              </mc:Choice>
              <mc:Fallback>
                <p:oleObj name="Hoja de cálculo" r:id="rId3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49710"/>
                        <a:ext cx="8280920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821111"/>
              </p:ext>
            </p:extLst>
          </p:nvPr>
        </p:nvGraphicFramePr>
        <p:xfrm>
          <a:off x="323528" y="1700808"/>
          <a:ext cx="8352928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Hoja de cálculo" r:id="rId3" imgW="7858057" imgH="2609760" progId="Excel.Sheet.8">
                  <p:embed/>
                </p:oleObj>
              </mc:Choice>
              <mc:Fallback>
                <p:oleObj name="Hoja de cálculo" r:id="rId3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700808"/>
                        <a:ext cx="8352928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798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12669"/>
              </p:ext>
            </p:extLst>
          </p:nvPr>
        </p:nvGraphicFramePr>
        <p:xfrm>
          <a:off x="383176" y="1670050"/>
          <a:ext cx="829328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Hoja de cálculo" r:id="rId3" imgW="7858057" imgH="1543050" progId="Excel.Sheet.8">
                  <p:embed/>
                </p:oleObj>
              </mc:Choice>
              <mc:Fallback>
                <p:oleObj name="Hoja de cálculo" r:id="rId3" imgW="7858057" imgH="1543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670050"/>
                        <a:ext cx="8293280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98852"/>
              </p:ext>
            </p:extLst>
          </p:nvPr>
        </p:nvGraphicFramePr>
        <p:xfrm>
          <a:off x="323528" y="1565870"/>
          <a:ext cx="835292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Hoja de cálculo" r:id="rId3" imgW="7858057" imgH="4743450" progId="Excel.Sheet.8">
                  <p:embed/>
                </p:oleObj>
              </mc:Choice>
              <mc:Fallback>
                <p:oleObj name="Hoja de cálculo" r:id="rId3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565870"/>
                        <a:ext cx="8352928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</a:t>
            </a:r>
            <a:r>
              <a:rPr lang="es-MX" sz="1600" b="1" dirty="0" smtClean="0">
                <a:solidFill>
                  <a:prstClr val="black"/>
                </a:solidFill>
                <a:ea typeface="+mn-ea"/>
                <a:cs typeface="+mn-cs"/>
              </a:rPr>
              <a:t>deuda flotante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, correspondiente a los recursos para cancelar obligaciones contraídas en el ejercicio presupuestario anterior, ejecutaron un total de $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15.097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millones. Es importante señalar que solamente se han observado modificaciones presupuestarias por $5.327 millones, lo que arroja una sobre ejecución que alcanzó a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283%.</a:t>
            </a: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</a:t>
            </a:r>
            <a:r>
              <a:rPr lang="es-CL" sz="1600" dirty="0" smtClean="0">
                <a:solidFill>
                  <a:prstClr val="black"/>
                </a:solidFill>
              </a:rPr>
              <a:t>mayor </a:t>
            </a:r>
            <a:r>
              <a:rPr lang="es-CL" sz="1600" dirty="0" smtClean="0">
                <a:solidFill>
                  <a:prstClr val="black"/>
                </a:solidFill>
              </a:rPr>
              <a:t>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$</a:t>
            </a:r>
            <a:r>
              <a:rPr lang="es-CL" sz="1600" dirty="0" smtClean="0">
                <a:solidFill>
                  <a:prstClr val="black"/>
                </a:solidFill>
              </a:rPr>
              <a:t>144.611 </a:t>
            </a:r>
            <a:r>
              <a:rPr lang="es-CL" sz="1600" dirty="0" smtClean="0">
                <a:solidFill>
                  <a:prstClr val="black"/>
                </a:solidFill>
              </a:rPr>
              <a:t>millones </a:t>
            </a:r>
            <a:r>
              <a:rPr lang="es-CL" sz="1600" dirty="0" smtClean="0">
                <a:solidFill>
                  <a:prstClr val="black"/>
                </a:solidFill>
              </a:rPr>
              <a:t>(52% </a:t>
            </a:r>
            <a:r>
              <a:rPr lang="es-CL" sz="1600" dirty="0" smtClean="0">
                <a:solidFill>
                  <a:prstClr val="black"/>
                </a:solidFill>
              </a:rPr>
              <a:t>del presupuesto vigente</a:t>
            </a:r>
            <a:r>
              <a:rPr lang="es-CL" sz="1600" dirty="0">
                <a:solidFill>
                  <a:prstClr val="black"/>
                </a:solidFill>
              </a:rPr>
              <a:t>), donde el Sistema de Incentivos Ley N° </a:t>
            </a:r>
            <a:r>
              <a:rPr lang="es-CL" sz="1600" dirty="0" smtClean="0">
                <a:solidFill>
                  <a:prstClr val="black"/>
                </a:solidFill>
              </a:rPr>
              <a:t>20.412, que informó una reducción en sus recursos disponibles por $1.500 millones, ejecutó un </a:t>
            </a:r>
            <a:r>
              <a:rPr lang="es-CL" sz="1600" dirty="0" smtClean="0">
                <a:solidFill>
                  <a:prstClr val="black"/>
                </a:solidFill>
              </a:rPr>
              <a:t>34</a:t>
            </a:r>
            <a:r>
              <a:rPr lang="es-CL" sz="1600" dirty="0" smtClean="0">
                <a:solidFill>
                  <a:prstClr val="black"/>
                </a:solidFill>
              </a:rPr>
              <a:t>% de </a:t>
            </a:r>
            <a:r>
              <a:rPr lang="es-CL" sz="1600" dirty="0">
                <a:solidFill>
                  <a:prstClr val="black"/>
                </a:solidFill>
              </a:rPr>
              <a:t>sus recursos, el Programa de Desarrollo de Acción </a:t>
            </a:r>
            <a:r>
              <a:rPr lang="es-CL" sz="1600" dirty="0" smtClean="0">
                <a:solidFill>
                  <a:prstClr val="black"/>
                </a:solidFill>
              </a:rPr>
              <a:t>Local un </a:t>
            </a:r>
            <a:r>
              <a:rPr lang="es-CL" sz="1600" dirty="0" smtClean="0">
                <a:solidFill>
                  <a:prstClr val="black"/>
                </a:solidFill>
              </a:rPr>
              <a:t>69% </a:t>
            </a:r>
            <a:r>
              <a:rPr lang="es-CL" sz="1600" dirty="0" smtClean="0">
                <a:solidFill>
                  <a:prstClr val="black"/>
                </a:solidFill>
              </a:rPr>
              <a:t>para transferencias corrientes y un </a:t>
            </a:r>
            <a:r>
              <a:rPr lang="es-CL" sz="1600" dirty="0" smtClean="0">
                <a:solidFill>
                  <a:prstClr val="black"/>
                </a:solidFill>
              </a:rPr>
              <a:t>54% </a:t>
            </a:r>
            <a:r>
              <a:rPr lang="es-CL" sz="1600" dirty="0" smtClean="0">
                <a:solidFill>
                  <a:prstClr val="black"/>
                </a:solidFill>
              </a:rPr>
              <a:t>para transferencias de capital. 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34" y="1965324"/>
            <a:ext cx="3877822" cy="233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5324"/>
            <a:ext cx="3899808" cy="234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328275"/>
              </p:ext>
            </p:extLst>
          </p:nvPr>
        </p:nvGraphicFramePr>
        <p:xfrm>
          <a:off x="395536" y="1700808"/>
          <a:ext cx="828092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Hoja de cálculo" r:id="rId3" imgW="7410585" imgH="2581185" progId="Excel.Sheet.8">
                  <p:embed/>
                </p:oleObj>
              </mc:Choice>
              <mc:Fallback>
                <p:oleObj name="Hoja de cálculo" r:id="rId3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280920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661493"/>
              </p:ext>
            </p:extLst>
          </p:nvPr>
        </p:nvGraphicFramePr>
        <p:xfrm>
          <a:off x="395537" y="1556792"/>
          <a:ext cx="828092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Hoja de cálculo" r:id="rId4" imgW="8886757" imgH="3505290" progId="Excel.Sheet.8">
                  <p:embed/>
                </p:oleObj>
              </mc:Choice>
              <mc:Fallback>
                <p:oleObj name="Hoja de cálculo" r:id="rId4" imgW="8886757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7" y="1556792"/>
                        <a:ext cx="8280920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232227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249177"/>
              </p:ext>
            </p:extLst>
          </p:nvPr>
        </p:nvGraphicFramePr>
        <p:xfrm>
          <a:off x="395536" y="1717129"/>
          <a:ext cx="8280919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Hoja de cálculo" r:id="rId3" imgW="7762943" imgH="4448265" progId="Excel.Sheet.8">
                  <p:embed/>
                </p:oleObj>
              </mc:Choice>
              <mc:Fallback>
                <p:oleObj name="Hoja de cálculo" r:id="rId3" imgW="77629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17129"/>
                        <a:ext cx="8280919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33056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33"/>
              </p:ext>
            </p:extLst>
          </p:nvPr>
        </p:nvGraphicFramePr>
        <p:xfrm>
          <a:off x="383176" y="1700808"/>
          <a:ext cx="8293279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Hoja de cálculo" r:id="rId3" imgW="7762943" imgH="2143125" progId="Excel.Sheet.8">
                  <p:embed/>
                </p:oleObj>
              </mc:Choice>
              <mc:Fallback>
                <p:oleObj name="Hoja de cálculo" r:id="rId3" imgW="7762943" imgH="2143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00808"/>
                        <a:ext cx="8293279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532560"/>
              </p:ext>
            </p:extLst>
          </p:nvPr>
        </p:nvGraphicFramePr>
        <p:xfrm>
          <a:off x="398818" y="1916832"/>
          <a:ext cx="8277637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Hoja de cálculo" r:id="rId3" imgW="7562985" imgH="2657475" progId="Excel.Sheet.8">
                  <p:embed/>
                </p:oleObj>
              </mc:Choice>
              <mc:Fallback>
                <p:oleObj name="Hoja de cálculo" r:id="rId3" imgW="7562985" imgH="26574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818" y="1916832"/>
                        <a:ext cx="8277637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1129</Words>
  <Application>Microsoft Office PowerPoint</Application>
  <PresentationFormat>Presentación en pantalla (4:3)</PresentationFormat>
  <Paragraphs>116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44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 de Microsoft Excel 97-2003</vt:lpstr>
      <vt:lpstr>EJECUCIÓN PRESUPUESTARIA DE GASTOS ACUMULADA AL MES DE JUNIO DE 2017 PARTIDA 13: MINISTERIO DE AGRICULTURA</vt:lpstr>
      <vt:lpstr>Ejecución Presupuestaria de Gastos Acumulada al Mes de Junio de 2017  Ministerio de Agricultura</vt:lpstr>
      <vt:lpstr>Ejecución Presupuestaria de Gastos Acumulada al Mes de Junio de 2017  Ministerio de Agricultura</vt:lpstr>
      <vt:lpstr>Ejecución Presupuestaria de Gastos Acumulada al Mes de Junio de 2017  Ministerio de Agricultura</vt:lpstr>
      <vt:lpstr>Ejecución Presupuestaria de Gastos Acumulada al Mes de Junio de 2017  Partida 13 Ministerio de Agricultura</vt:lpstr>
      <vt:lpstr>Ejecución Presupuestaria de Gastos Acumulada al Mes de  Junio de 2017 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52</cp:revision>
  <cp:lastPrinted>2016-08-05T21:17:59Z</cp:lastPrinted>
  <dcterms:created xsi:type="dcterms:W3CDTF">2016-08-05T20:56:34Z</dcterms:created>
  <dcterms:modified xsi:type="dcterms:W3CDTF">2017-08-09T13:13:18Z</dcterms:modified>
</cp:coreProperties>
</file>