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298" r:id="rId4"/>
    <p:sldId id="300" r:id="rId5"/>
    <p:sldId id="264" r:id="rId6"/>
    <p:sldId id="301" r:id="rId7"/>
    <p:sldId id="263" r:id="rId8"/>
    <p:sldId id="265" r:id="rId9"/>
    <p:sldId id="269" r:id="rId10"/>
    <p:sldId id="271" r:id="rId11"/>
    <p:sldId id="273" r:id="rId12"/>
    <p:sldId id="274" r:id="rId13"/>
    <p:sldId id="275" r:id="rId14"/>
    <p:sldId id="287" r:id="rId15"/>
    <p:sldId id="288" r:id="rId16"/>
    <p:sldId id="289" r:id="rId17"/>
    <p:sldId id="290" r:id="rId18"/>
    <p:sldId id="291" r:id="rId19"/>
    <p:sldId id="292" r:id="rId20"/>
    <p:sldId id="293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111" d="100"/>
          <a:sy n="111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22-08-2017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Junio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12: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OBRAS PÚBLICAS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agosto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783" y="567967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800" b="1" dirty="0">
                <a:solidFill>
                  <a:schemeClr val="tx1"/>
                </a:solidFill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03: Dirección de Obras Hidráulicas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F36C032-4E94-447A-9B97-B5D16FBDF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68117"/>
            <a:ext cx="8238911" cy="3811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646409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800" b="1" dirty="0">
                <a:solidFill>
                  <a:schemeClr val="tx1"/>
                </a:solidFill>
              </a:rPr>
              <a:t>Junio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04: Dirección de Vialidad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A065003-9E43-4EBC-BDF8-24C7A37AB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700808"/>
            <a:ext cx="8210798" cy="4763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2292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800" b="1" dirty="0">
                <a:solidFill>
                  <a:schemeClr val="tx1"/>
                </a:solidFill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06: Dirección de Obras Portuarias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07A2335-0211-48F8-A0B8-D42D4C6A48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10799" cy="336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15719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800" b="1" dirty="0">
                <a:solidFill>
                  <a:schemeClr val="tx1"/>
                </a:solidFill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07: Dirección de Aeropuertos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0D8A94D-CC26-46A6-BD42-1071ECE865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328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5892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800" b="1" dirty="0">
                <a:solidFill>
                  <a:schemeClr val="tx1"/>
                </a:solidFill>
              </a:rPr>
              <a:t>Junio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08: Administración Sistema Concesiones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52F535A-BB25-4267-8DB3-BBB2B21CBE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96109"/>
            <a:ext cx="8210799" cy="379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62609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800" b="1" dirty="0">
                <a:solidFill>
                  <a:schemeClr val="tx1"/>
                </a:solidFill>
              </a:rPr>
              <a:t>Junio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11: Dirección de Planeamiento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546B2D4-10F4-4D92-A4FB-01EAD55DE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5"/>
            <a:ext cx="8210799" cy="3757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72514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800" b="1" dirty="0">
                <a:solidFill>
                  <a:schemeClr val="tx1"/>
                </a:solidFill>
              </a:rPr>
              <a:t>Junio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12: Agua Potable Rural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7F5BB7E-2CE0-44D7-BCD9-7A1176D71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285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51214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800" b="1" dirty="0">
                <a:solidFill>
                  <a:schemeClr val="tx1"/>
                </a:solidFill>
              </a:rPr>
              <a:t>Junio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04, Programa 01: Dirección General de Aguas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 americanos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965917F-B85F-4D74-B618-C8AE66634B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3644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02277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800" b="1" dirty="0">
                <a:solidFill>
                  <a:schemeClr val="tx1"/>
                </a:solidFill>
              </a:rPr>
              <a:t>Junio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05, Programa 01: Instituto Nacional de Hidráulica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1501BBA-8AD6-44D2-BC80-68773F9AFF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315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797152"/>
            <a:ext cx="8406135" cy="3426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800" b="1" dirty="0">
                <a:solidFill>
                  <a:schemeClr val="tx1"/>
                </a:solidFill>
              </a:rPr>
              <a:t>Junio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07, Programa 01: Superintendencia de Servicios Sanitarios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77A7821-F170-45F8-8A3A-407F2DA16B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72816"/>
            <a:ext cx="8210799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800" b="1" dirty="0">
                <a:solidFill>
                  <a:schemeClr val="tx1"/>
                </a:solidFill>
              </a:rPr>
              <a:t>Junio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Obras Públicas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2017 la Partida presenta un presupuesto aprobado de </a:t>
            </a:r>
            <a:r>
              <a:rPr lang="es-CL" sz="1600" b="1" dirty="0">
                <a:latin typeface="+mn-lt"/>
              </a:rPr>
              <a:t>$2.285.158 millones</a:t>
            </a:r>
            <a:r>
              <a:rPr lang="es-CL" sz="1600" dirty="0">
                <a:latin typeface="+mn-lt"/>
              </a:rPr>
              <a:t>, de los cuales un 90% se destina a iniciativas de inversión y transferencias de capital, con una participación de un 69,8% y 20,2% respectivamente, subtítulos que a junio registraron erogaciones del 37,8% y 58%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El gasto registrado del Ministerio para el mes de junio ascendió a </a:t>
            </a:r>
            <a:r>
              <a:rPr lang="es-CL" sz="1600" b="1" dirty="0">
                <a:latin typeface="+mn-lt"/>
              </a:rPr>
              <a:t>$210.299 millones</a:t>
            </a:r>
            <a:r>
              <a:rPr lang="es-CL" sz="1600" dirty="0">
                <a:latin typeface="+mn-lt"/>
              </a:rPr>
              <a:t>, es decir, un 9,2</a:t>
            </a:r>
            <a:r>
              <a:rPr lang="es-CL" sz="1600" b="1" dirty="0">
                <a:latin typeface="+mn-lt"/>
              </a:rPr>
              <a:t>%</a:t>
            </a:r>
            <a:r>
              <a:rPr lang="es-CL" sz="1600" dirty="0">
                <a:latin typeface="+mn-lt"/>
              </a:rPr>
              <a:t> respecto de la ley inicial, ejecución en sintonía respecto a igual mes del año 2016.  Con ello, la ejecución acumulada </a:t>
            </a:r>
            <a:r>
              <a:rPr lang="es-CL" sz="1600" dirty="0"/>
              <a:t>al segundo trimestre de 2017 </a:t>
            </a:r>
            <a:r>
              <a:rPr lang="es-CL" sz="1600" dirty="0">
                <a:latin typeface="+mn-lt"/>
              </a:rPr>
              <a:t>ascendió a </a:t>
            </a:r>
            <a:r>
              <a:rPr lang="es-CL" sz="1600" b="1" dirty="0">
                <a:latin typeface="+mn-lt"/>
              </a:rPr>
              <a:t>$1.167.642 millones</a:t>
            </a:r>
            <a:r>
              <a:rPr lang="es-CL" sz="1600" dirty="0">
                <a:latin typeface="+mn-lt"/>
              </a:rPr>
              <a:t>, equivalente a un </a:t>
            </a:r>
            <a:r>
              <a:rPr lang="es-CL" sz="1600" b="1" dirty="0">
                <a:latin typeface="+mn-lt"/>
              </a:rPr>
              <a:t>47,5%</a:t>
            </a:r>
            <a:r>
              <a:rPr lang="es-CL" sz="1600" dirty="0">
                <a:latin typeface="+mn-lt"/>
              </a:rPr>
              <a:t> del presupuesto vigente y un </a:t>
            </a:r>
            <a:r>
              <a:rPr lang="es-CL" sz="1600" b="1" dirty="0">
                <a:latin typeface="+mn-lt"/>
              </a:rPr>
              <a:t>51,1%</a:t>
            </a:r>
            <a:r>
              <a:rPr lang="es-CL" sz="1600" dirty="0">
                <a:latin typeface="+mn-lt"/>
              </a:rPr>
              <a:t> del presupuesto inicial.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junio un aumento consolidado de </a:t>
            </a:r>
            <a:r>
              <a:rPr lang="es-CL" sz="1600" b="1" dirty="0"/>
              <a:t>$172.165 millones</a:t>
            </a:r>
            <a:r>
              <a:rPr lang="es-CL" sz="1600" dirty="0"/>
              <a:t>.  Destacando por su monto los aumentos registrados en el subtítulo 34 “servicio de la deuda”, con $193.796 millones, seguido por “adquisición de activos no financieros” y “gastos en personal” que presentan incrementos de $17.688 millones y $3.405 millones respectivamente.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Por su parte los subtítulos 31 “iniciativas de inversión”, registra una disminución de $22.360 millones, seguida por el subtítulo 33 “transferencias de capital”, con $21.727 millones.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800" b="1" dirty="0">
                <a:solidFill>
                  <a:schemeClr val="tx1"/>
                </a:solidFill>
              </a:rPr>
              <a:t>Junio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Obras Públicas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En cuanto a los programas, </a:t>
            </a:r>
            <a:r>
              <a:rPr lang="es-CL" sz="1600" b="1" dirty="0"/>
              <a:t>el 98%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Dirección General de Obras Públicas, </a:t>
            </a:r>
            <a:r>
              <a:rPr lang="es-CL" sz="1600" dirty="0"/>
              <a:t>destacando a su vez, la participación de la </a:t>
            </a:r>
            <a:r>
              <a:rPr lang="es-CL" sz="1600" b="1" dirty="0"/>
              <a:t>Dirección de Vialidad </a:t>
            </a:r>
            <a:r>
              <a:rPr lang="es-CL" sz="1600" dirty="0"/>
              <a:t> que representa el 47% de la Partida, y que al mes de junio alcanzó una ejecución de </a:t>
            </a:r>
            <a:r>
              <a:rPr lang="es-CL" sz="1600" b="1" dirty="0"/>
              <a:t>45,1%</a:t>
            </a:r>
            <a:r>
              <a:rPr lang="es-CL" sz="1600" dirty="0"/>
              <a:t> respecto al presupuesto vigente, explicado por el desembolso asociado a la deuda flotante que alcanzó los $108.481 millones, gasto que representa el 20% de las erogaciones registradas a la fecha.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La </a:t>
            </a:r>
            <a:r>
              <a:rPr lang="es-CL" sz="1600" b="1" dirty="0"/>
              <a:t>Dirección de Planeamiento </a:t>
            </a:r>
            <a:r>
              <a:rPr lang="es-CL" sz="1600" dirty="0"/>
              <a:t>es la que presenta el </a:t>
            </a:r>
            <a:r>
              <a:rPr lang="es-CL" sz="1600" b="1" dirty="0"/>
              <a:t>mayor avance con un 93,5%</a:t>
            </a:r>
            <a:r>
              <a:rPr lang="es-CL" sz="1600" dirty="0"/>
              <a:t>, explicado por el nivel de gasto en las transferencias de capital a Empresas Metro S.A. que a junio presenta una ejecución de </a:t>
            </a:r>
            <a:r>
              <a:rPr lang="es-CL" sz="1600" b="1" dirty="0"/>
              <a:t>94,6%, </a:t>
            </a:r>
            <a:r>
              <a:rPr lang="es-CL" sz="1600" dirty="0"/>
              <a:t>representando a su vez el 97,6% del presupuesto vigente de la Dirección.</a:t>
            </a:r>
            <a:endParaRPr lang="es-CL" sz="1600" b="1" u="sng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Mientras que la </a:t>
            </a:r>
            <a:r>
              <a:rPr lang="es-CL" sz="1600" b="1" dirty="0"/>
              <a:t>Dirección de Arquitectura </a:t>
            </a:r>
            <a:r>
              <a:rPr lang="es-CL" sz="1600" dirty="0"/>
              <a:t>es la que presenta la menor </a:t>
            </a:r>
            <a:r>
              <a:rPr lang="es-CL" sz="1600" b="1" dirty="0"/>
              <a:t>ejecución con un 38%</a:t>
            </a:r>
            <a:r>
              <a:rPr lang="es-CL" sz="1600" dirty="0"/>
              <a:t>.</a:t>
            </a:r>
            <a:endParaRPr lang="es-CL" sz="1600" b="1" dirty="0"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800" b="1" dirty="0">
                <a:solidFill>
                  <a:schemeClr val="tx1"/>
                </a:solidFill>
              </a:rPr>
              <a:t>Junio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58112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C83CCF40-B63D-4631-B5ED-1E4841731E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868115"/>
            <a:ext cx="8229600" cy="271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800" b="1" dirty="0">
                <a:solidFill>
                  <a:schemeClr val="tx1"/>
                </a:solidFill>
              </a:rPr>
              <a:t>Junio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91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87F6AE2-66D3-4116-B1A2-B622DBD820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590" y="1983755"/>
            <a:ext cx="4085657" cy="2520281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D4FC99B3-48D4-44BF-A21C-D2BC23DCC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7668" y="1983755"/>
            <a:ext cx="4048155" cy="252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</a:rPr>
              <a:t>Junio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12,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458112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FEBB61F-E83A-4C82-94C8-6C4A0D9E32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00808"/>
            <a:ext cx="8210799" cy="288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77223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800" b="1" dirty="0">
                <a:solidFill>
                  <a:schemeClr val="tx1"/>
                </a:solidFill>
              </a:rPr>
              <a:t>Junio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01, Programa 01: Secretaría y Administración General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1203FC3-BAC0-44B9-A7E8-06A4AD559F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652093"/>
            <a:ext cx="8210799" cy="3118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656163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800" b="1" dirty="0">
                <a:solidFill>
                  <a:schemeClr val="tx1"/>
                </a:solidFill>
              </a:rPr>
              <a:t>Junio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01: Administración y Ejecución de Obras Públicas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DCA2D9C-5E84-48F8-90BF-B3497327D3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5" y="1724100"/>
            <a:ext cx="8210799" cy="393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8469" y="551723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800" b="1" dirty="0">
                <a:solidFill>
                  <a:schemeClr val="tx1"/>
                </a:solidFill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12, Capítulo 02, Programa 02: Dirección de Arquitectura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2CCB698-55D8-4AE5-8896-5D7D77F186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4"/>
            <a:ext cx="8210799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2945</TotalTime>
  <Words>960</Words>
  <Application>Microsoft Office PowerPoint</Application>
  <PresentationFormat>Presentación en pantalla (4:3)</PresentationFormat>
  <Paragraphs>82</Paragraphs>
  <Slides>19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7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Junio de 2017 Partida 12: MINISTERIO DE OBRAS PÚBLICAS</vt:lpstr>
      <vt:lpstr>Ejecución Presupuestaria de Gastos Acumulada al Mes de Junio de 2017  Ministerio de Obras Públicas</vt:lpstr>
      <vt:lpstr>Ejecución Presupuestaria de Gastos Acumulada al Mes de Junio de 2017  Ministerio de Obras Públicas</vt:lpstr>
      <vt:lpstr>Ejecución Presupuestaria de Gastos Acumulada al Mes de Junio de 2017  Ministerio de Obras Públicas</vt:lpstr>
      <vt:lpstr>Ejecución Presupuestaria de Gastos Acumulada al Mes de Junio de 2017  Ministerio de Obras Públicas</vt:lpstr>
      <vt:lpstr>Ejecución Presupuestaria de Gastos Acumulada al mes de Junio de 2017  Partida 12,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160</cp:revision>
  <cp:lastPrinted>2017-05-12T12:49:10Z</cp:lastPrinted>
  <dcterms:created xsi:type="dcterms:W3CDTF">2016-06-23T13:38:47Z</dcterms:created>
  <dcterms:modified xsi:type="dcterms:W3CDTF">2017-08-22T17:49:02Z</dcterms:modified>
</cp:coreProperties>
</file>