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0" r:id="rId5"/>
    <p:sldId id="321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JUNIO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51013"/>
            <a:ext cx="8286750" cy="3910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65263"/>
            <a:ext cx="7560840" cy="45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48883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36763"/>
            <a:ext cx="7632848" cy="3624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28798"/>
            <a:ext cx="8210799" cy="439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JUNIO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3"/>
            <a:ext cx="82296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JUNIO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0200"/>
            <a:ext cx="7200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JUNIO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9"/>
            <a:ext cx="7776864" cy="387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5446"/>
            <a:ext cx="8229600" cy="4215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6" y="1600200"/>
            <a:ext cx="79541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2"/>
            <a:ext cx="77768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500" dirty="0"/>
              <a:t>Para el año </a:t>
            </a:r>
            <a:r>
              <a:rPr lang="es-CL" sz="1500" dirty="0" smtClean="0"/>
              <a:t>2017, </a:t>
            </a:r>
            <a:r>
              <a:rPr lang="es-CL" sz="1500" dirty="0"/>
              <a:t>el </a:t>
            </a:r>
            <a:r>
              <a:rPr lang="es-CL" sz="1500" dirty="0" smtClean="0"/>
              <a:t>Ministerio de Defensa, contempla 16 capítulos presupuestarios, de estos capítulos FACH, Armada , Ejercito y Estado Mayor Conjunto tienen programas presupuestarios en dólares, por ello se presentan 2 cuadros por cada uno de estos capítulos.</a:t>
            </a:r>
          </a:p>
          <a:p>
            <a:pPr algn="just"/>
            <a:r>
              <a:rPr lang="es-CL" sz="1500" dirty="0" smtClean="0"/>
              <a:t>En </a:t>
            </a:r>
            <a:r>
              <a:rPr lang="es-CL" sz="1500" dirty="0"/>
              <a:t>cuanto al presupuesto </a:t>
            </a:r>
            <a:r>
              <a:rPr lang="es-CL" sz="1500" dirty="0" smtClean="0"/>
              <a:t>2017, </a:t>
            </a:r>
            <a:r>
              <a:rPr lang="es-CL" sz="1500" dirty="0"/>
              <a:t>alcanza los </a:t>
            </a:r>
            <a:r>
              <a:rPr lang="es-CL" sz="1500" dirty="0" smtClean="0"/>
              <a:t>M$1.667.820.215, </a:t>
            </a:r>
            <a:r>
              <a:rPr lang="es-CL" sz="1500" dirty="0"/>
              <a:t>un </a:t>
            </a:r>
            <a:r>
              <a:rPr lang="es-CL" sz="1500" dirty="0" smtClean="0"/>
              <a:t>69% </a:t>
            </a:r>
            <a:r>
              <a:rPr lang="es-CL" sz="1500" dirty="0"/>
              <a:t>se destinado a Gastos en Personal; </a:t>
            </a:r>
            <a:r>
              <a:rPr lang="es-CL" sz="1500" dirty="0" smtClean="0"/>
              <a:t>19% </a:t>
            </a:r>
            <a:r>
              <a:rPr lang="es-CL" sz="1500" dirty="0"/>
              <a:t>para </a:t>
            </a:r>
            <a:r>
              <a:rPr lang="es-CL" sz="1500" dirty="0" smtClean="0"/>
              <a:t>Bienes y servicios de consumo;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 y el restante 9% se distribuye entre </a:t>
            </a:r>
            <a:r>
              <a:rPr lang="es-CL" sz="1500" dirty="0"/>
              <a:t>los subtítulos 23 </a:t>
            </a:r>
            <a:r>
              <a:rPr lang="es-CL" sz="1500" dirty="0" smtClean="0"/>
              <a:t>, 24, 25, 26, 29, 30, 31, 32, 34 y 35.</a:t>
            </a:r>
            <a:endParaRPr lang="es-CL" sz="1500" dirty="0"/>
          </a:p>
          <a:p>
            <a:pPr algn="just"/>
            <a:r>
              <a:rPr lang="es-CL" sz="1500" dirty="0" smtClean="0"/>
              <a:t>La </a:t>
            </a:r>
            <a:r>
              <a:rPr lang="es-CL" sz="1500" dirty="0"/>
              <a:t>ejecución del presupuesto del Ministerio alcanzó </a:t>
            </a:r>
            <a:r>
              <a:rPr lang="es-CL" sz="1500" dirty="0" smtClean="0"/>
              <a:t>a junio 2017 un 46,8% del presupuesto vigente en pesos. Asimismo, la tasa de ejecución en dólares alcanzó el  40,3% del presupuesto vigente.  </a:t>
            </a:r>
          </a:p>
          <a:p>
            <a:pPr algn="just"/>
            <a:r>
              <a:rPr lang="es-CL" sz="1500" dirty="0"/>
              <a:t>La ejecución promedio de los </a:t>
            </a:r>
            <a:r>
              <a:rPr lang="es-CL" sz="1500" dirty="0" smtClean="0"/>
              <a:t>programas con presupuesto en pesos </a:t>
            </a:r>
            <a:r>
              <a:rPr lang="es-CL" sz="1500" dirty="0"/>
              <a:t>fue de un </a:t>
            </a:r>
            <a:r>
              <a:rPr lang="es-CL" sz="1500" dirty="0" smtClean="0"/>
              <a:t>44% </a:t>
            </a:r>
            <a:r>
              <a:rPr lang="es-CL" sz="1500" dirty="0"/>
              <a:t>del presupuesto vigente a </a:t>
            </a:r>
            <a:r>
              <a:rPr lang="es-CL" sz="1500" dirty="0" smtClean="0"/>
              <a:t>junio 2017</a:t>
            </a:r>
            <a:r>
              <a:rPr lang="es-CL" sz="1500" dirty="0"/>
              <a:t>.</a:t>
            </a:r>
          </a:p>
          <a:p>
            <a:pPr algn="just"/>
            <a:r>
              <a:rPr lang="es-CL" sz="1500" dirty="0"/>
              <a:t>A</a:t>
            </a:r>
            <a:r>
              <a:rPr lang="es-CL" sz="1500" dirty="0" smtClean="0"/>
              <a:t>l mes de junio las mayores ejecuciones correspondieron a Servicio Hidrográfico y Oceanográfico de </a:t>
            </a:r>
            <a:r>
              <a:rPr lang="es-CL" sz="1500" dirty="0"/>
              <a:t>l</a:t>
            </a:r>
            <a:r>
              <a:rPr lang="es-CL" sz="1500" dirty="0" smtClean="0"/>
              <a:t>a Armada de Chile 56,2%; la Subsecretaría para las FFAA 53,4% y Organismos de Salud del Ejército 52,4% de los respectivos presupuestos vigentes en pesos.</a:t>
            </a:r>
          </a:p>
          <a:p>
            <a:pPr algn="just"/>
            <a:r>
              <a:rPr lang="es-CL" sz="1500" dirty="0" smtClean="0"/>
              <a:t>A junio el presupuesto vigente en pesos de </a:t>
            </a:r>
            <a:r>
              <a:rPr lang="es-CL" sz="1500" dirty="0"/>
              <a:t>este </a:t>
            </a:r>
            <a:r>
              <a:rPr lang="es-CL" sz="1500" dirty="0" smtClean="0"/>
              <a:t>ministerio se incrementó en M$18.621.690, por su parte el presupuesto en dólares se incrementó en US$5.056.000.</a:t>
            </a:r>
            <a:endParaRPr lang="es-CL" sz="1500" dirty="0"/>
          </a:p>
          <a:p>
            <a:pPr algn="just"/>
            <a:r>
              <a:rPr lang="es-CL" sz="1500" dirty="0" smtClean="0"/>
              <a:t> En cuanto a la ejecución 2017 comparada con la del año 2016, en pesos, son coincidentes en enero y febrero, sin embargo a partir de marzo la ejecución del presupuesto vigente de 2017 se ejecuta a tasas inferiores a las observadas en 2016. Por su parte la ejecución en dólares difiere, así el mes de febrero 2017 la ejecución acumulada alcanzó un 19% , 9 puntos porcentuales más que en 2016, y el mes de mayo 2017 cae la tasa de ejecución mensual comparado con el presupuesto inicial, para converger a la misma tasa observada en 2016.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2817"/>
            <a:ext cx="8229600" cy="3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44388"/>
            <a:ext cx="8229600" cy="3776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algn="ctr"/>
            <a:r>
              <a:rPr lang="es-CL" sz="1600" b="1" dirty="0"/>
              <a:t>EJECUCIÓN PRESUPUESTARIA DE GASTOS ACUMULADA A </a:t>
            </a:r>
            <a:r>
              <a:rPr lang="es-CL" sz="1600" b="1" dirty="0" smtClean="0"/>
              <a:t>JUNIO </a:t>
            </a:r>
            <a:r>
              <a:rPr lang="es-CL" sz="1600" b="1" dirty="0"/>
              <a:t>2017 </a:t>
            </a:r>
            <a:br>
              <a:rPr lang="es-CL" sz="1600" b="1" dirty="0"/>
            </a:br>
            <a:r>
              <a:rPr lang="es-CL" sz="1600" b="1" dirty="0"/>
              <a:t>PARTIDA 11 .CAPÍTULO </a:t>
            </a:r>
            <a:r>
              <a:rPr lang="es-CL" sz="1600" b="1" dirty="0" smtClean="0"/>
              <a:t>21. </a:t>
            </a:r>
            <a:r>
              <a:rPr lang="es-CL" sz="1600" b="1" dirty="0"/>
              <a:t>PROGRAMA 01:  DIRECCIÓN GENERAL DE AERONÁUTICA CIVIL 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0200"/>
            <a:ext cx="698477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6280"/>
            <a:ext cx="8229600" cy="4213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6" y="1600200"/>
            <a:ext cx="81553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4824"/>
            <a:ext cx="822960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4824"/>
            <a:ext cx="8229600" cy="37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JUNIO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</a:t>
            </a:r>
            <a:r>
              <a:rPr lang="es-CL" sz="1400" b="1" dirty="0" smtClean="0"/>
              <a:t>2017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84887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2016-JUNIO 2017 (Pesos)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277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5517232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2054225"/>
            <a:ext cx="4067175" cy="3174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54225"/>
            <a:ext cx="3899808" cy="3174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5064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enero-junio años 2016-2017</a:t>
            </a:r>
            <a:endParaRPr lang="es-CL" sz="1200" b="1" dirty="0"/>
          </a:p>
        </p:txBody>
      </p:sp>
    </p:spTree>
    <p:extLst>
      <p:ext uri="{BB962C8B-B14F-4D97-AF65-F5344CB8AC3E}">
        <p14:creationId xmlns:p14="http://schemas.microsoft.com/office/powerpoint/2010/main" val="7373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507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2016-JUNIO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(Dólares)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5278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77" y="5589240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024" y="1412776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2054224"/>
            <a:ext cx="3922127" cy="331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903" y="2054223"/>
            <a:ext cx="3949246" cy="331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79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1865313"/>
            <a:ext cx="8181975" cy="3579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341563"/>
            <a:ext cx="8181975" cy="2959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JUNIO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" y="1586068"/>
            <a:ext cx="7343775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412776"/>
            <a:ext cx="771525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646238"/>
            <a:ext cx="7715250" cy="444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1001</Words>
  <Application>Microsoft Office PowerPoint</Application>
  <PresentationFormat>Presentación en pantalla (4:3)</PresentationFormat>
  <Paragraphs>98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JUNIO 2017 PARTIDA 11: MINISTERIO DE DEFENSA</vt:lpstr>
      <vt:lpstr>EJECUCIÓN PRESUPUESTARIA DE GASTOS ACUMULADA A JUNIO DE 2017  PARTIDA 11 MINISTERIO DE DEFENSA</vt:lpstr>
      <vt:lpstr>Ejecución Presupuestaria de Gastos Acumulada a JUNIO 2016-JUNIO 2017 (Pesos)  PARTIDA 11 MINISTERIO DE DEFENSA</vt:lpstr>
      <vt:lpstr>Ejecución Presupuestaria de Gastos Acumulada a JUNIO 2016-JUNIO 2017  (Dólares) PARTIDA 11 MINISTERIO DE DEFENSA</vt:lpstr>
      <vt:lpstr>EJECUCIÓN PRESUPUESTARIA DE GASTOS ACUMULADA A JUNIO 2017  PARTIDA 11 MINISTERIO DE DEFENSA</vt:lpstr>
      <vt:lpstr>EJECUCIÓN PRESUPUESTARIA DE GASTOS ACUMULADA A JUNIO 2017  PARTIDA 11 MINISTERIO DE DEFENSA</vt:lpstr>
      <vt:lpstr>EJECUCIÓN PRESUPUESTARIA DE GASTOS ACUMULADA A JUNIO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JUNIO 2017  PARTIDA 11 .CAPÍTULO 08. PROGRAMA 01:  DIRECCIÓN DE SANIDAD  en miles de pesos de 2017 </vt:lpstr>
      <vt:lpstr>EJECUCIÓN PRESUPUESTARIA DE GASTOS ACUMULADA A JUNIO 2017  PARTIDA 11 .CAPÍTULO 09. PROGRAMA 01:  FUERZA AÉREA DE CHILE en miles de pesos de 2017 </vt:lpstr>
      <vt:lpstr>EJECUCIÓN PRESUPUESTARIA DE GASTOS ACUMULADA A JUNIO 2017  PARTIDA 11 .CAPÍTULO 09. PROGRAMA 01:  FUERZA AÉREA DE CHILE en miles de dólares de 2017 </vt:lpstr>
      <vt:lpstr>EJECUCIÓN PRESUPUESTARIA DE GASTOS ACUMULADA A JUNIO 2017  PARTIDA 11 .CAPÍTULO 11. PROGRAMA 01:  ORGANISMOS DE SALUD DE LA FACH  en miles de pesos de 2017 </vt:lpstr>
      <vt:lpstr>EJECUCIÓN PRESUPUESTARIA DE GASTOS ACUMULADA A JUNIO 2017  PARTIDA 11 .CAPÍTULO 18. PROGRAMA 01:  DIRECCIÓN GENERAL DE MOVILIZACIÓN NACIONAL  en miles de pesos de 2017 </vt:lpstr>
      <vt:lpstr>EJECUCIÓN PRESUPUESTARIA DE GASTOS ACUMULADA A JUNIO 2017  PARTIDA 11 .CAPÍTULO 19. PROGRAMA 01:   INSTITUTO GEOGRÁFICO MILITAR  en miles de pesos de 2017 </vt:lpstr>
      <vt:lpstr>EJECUCIÓN PRESUPUESTARIA DE GASTOS ACUMULADA A JUNIO 2017  PARTIDA 11 .CAPÍTULO 20. PROGRAMA 01: SERVICIO HIDROGRÁFICO Y OCEANOGRÁFICO DE LA ARMADA DE CHILE  en miles de pesos de 2017 </vt:lpstr>
      <vt:lpstr>EJECUCIÓN PRESUPUESTARIA DE GASTOS ACUMULADA A JUNIO 2017  PARTIDA 11 .CAPÍTULO 21. PROGRAMA 01:  DIRECCIÓN GENERAL DE AERONÁUTICA CIVIL  en miles de pesos de 2017 </vt:lpstr>
      <vt:lpstr>EJECUCIÓN PRESUPUESTARIA DE GASTOS ACUMULADA A JUNIO 2017  PARTIDA 11 .CAPÍTULO 22. PROGRAMA 01:    SERVICIO AEROFOTOGRAMÉTRICO DE LA FACH en miles de pesos de 2017 </vt:lpstr>
      <vt:lpstr>EJECUCIÓN PRESUPUESTARIA DE GASTOS ACUMULADA A JUNIO 2017  PARTIDA 11 .CAPÍTULO 23. PROGRAMA 01:   SUBSECRETARÍA PARA LAS FUERZAS ARMADAS  en miles de pesos de 2017 </vt:lpstr>
      <vt:lpstr>EJECUCIÓN PRESUPUESTARIA DE GASTOS ACUMULADA A JUNIO 2017  PARTIDA 11 .CAPÍTULO 24. PROGRAMA 01:   SUBSECRETARÍA DE DEFENSA en miles de pesos de 2017 </vt:lpstr>
      <vt:lpstr>EJECUCIÓN PRESUPUESTARIA DE GASTOS ACUMULADA A JUNIO 2017  PARTIDA 11 .CAPÍTULO 25. PROGRAMA 01:   ESTADO MAYOR CONJUNTO  en miles de pesos de 2017 </vt:lpstr>
      <vt:lpstr>EJECUCIÓN PRESUPUESTARIA DE GASTOS ACUMULADA A JUNIO 2017  PARTIDA 11 .CAPÍTULO 25. PROGRAMA 01:   ESTADO MAYOR CONJUNTO  en miles de dólares de 2017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142</cp:revision>
  <cp:lastPrinted>2016-07-14T20:27:16Z</cp:lastPrinted>
  <dcterms:created xsi:type="dcterms:W3CDTF">2016-06-23T13:38:47Z</dcterms:created>
  <dcterms:modified xsi:type="dcterms:W3CDTF">2017-08-16T19:13:59Z</dcterms:modified>
</cp:coreProperties>
</file>