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299" r:id="rId5"/>
    <p:sldId id="301" r:id="rId6"/>
    <p:sldId id="303" r:id="rId7"/>
    <p:sldId id="264" r:id="rId8"/>
    <p:sldId id="263" r:id="rId9"/>
    <p:sldId id="265" r:id="rId10"/>
    <p:sldId id="300" r:id="rId11"/>
    <p:sldId id="268" r:id="rId12"/>
    <p:sldId id="269" r:id="rId13"/>
    <p:sldId id="271" r:id="rId14"/>
    <p:sldId id="273" r:id="rId15"/>
    <p:sldId id="302" r:id="rId16"/>
    <p:sldId id="274" r:id="rId17"/>
    <p:sldId id="275" r:id="rId18"/>
    <p:sldId id="276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08-08-2017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08-08-2017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JUNIO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25566"/>
              </p:ext>
            </p:extLst>
          </p:nvPr>
        </p:nvGraphicFramePr>
        <p:xfrm>
          <a:off x="323528" y="1824038"/>
          <a:ext cx="8424936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Hoja de cálculo" r:id="rId3" imgW="8734357" imgH="3209835" progId="Excel.Sheet.8">
                  <p:embed/>
                </p:oleObj>
              </mc:Choice>
              <mc:Fallback>
                <p:oleObj name="Hoja de cálculo" r:id="rId3" imgW="87343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824038"/>
                        <a:ext cx="8424936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653136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112709"/>
              </p:ext>
            </p:extLst>
          </p:nvPr>
        </p:nvGraphicFramePr>
        <p:xfrm>
          <a:off x="386224" y="1657350"/>
          <a:ext cx="836224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Hoja de cálculo" r:id="rId3" imgW="8734357" imgH="2924085" progId="Excel.Sheet.8">
                  <p:embed/>
                </p:oleObj>
              </mc:Choice>
              <mc:Fallback>
                <p:oleObj name="Hoja de cálculo" r:id="rId3" imgW="87343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57350"/>
                        <a:ext cx="836224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03165"/>
              </p:ext>
            </p:extLst>
          </p:nvPr>
        </p:nvGraphicFramePr>
        <p:xfrm>
          <a:off x="386224" y="1772816"/>
          <a:ext cx="836224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Hoja de cálculo" r:id="rId3" imgW="8734357" imgH="2943225" progId="Excel.Sheet.8">
                  <p:embed/>
                </p:oleObj>
              </mc:Choice>
              <mc:Fallback>
                <p:oleObj name="Hoja de cálculo" r:id="rId3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362240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3196"/>
              </p:ext>
            </p:extLst>
          </p:nvPr>
        </p:nvGraphicFramePr>
        <p:xfrm>
          <a:off x="386224" y="1916832"/>
          <a:ext cx="836224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916832"/>
                        <a:ext cx="836224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897112"/>
              </p:ext>
            </p:extLst>
          </p:nvPr>
        </p:nvGraphicFramePr>
        <p:xfrm>
          <a:off x="323528" y="1868041"/>
          <a:ext cx="8424935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Hoja de cálculo" r:id="rId3" imgW="8734357" imgH="1705065" progId="Excel.Sheet.8">
                  <p:embed/>
                </p:oleObj>
              </mc:Choice>
              <mc:Fallback>
                <p:oleObj name="Hoja de cálculo" r:id="rId3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868041"/>
                        <a:ext cx="8424935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325326"/>
              </p:ext>
            </p:extLst>
          </p:nvPr>
        </p:nvGraphicFramePr>
        <p:xfrm>
          <a:off x="395536" y="1727820"/>
          <a:ext cx="835292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Hoja de cálculo" r:id="rId3" imgW="8734357" imgH="2781210" progId="Excel.Sheet.8">
                  <p:embed/>
                </p:oleObj>
              </mc:Choice>
              <mc:Fallback>
                <p:oleObj name="Hoja de cálculo" r:id="rId3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27820"/>
                        <a:ext cx="8352928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20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074075"/>
              </p:ext>
            </p:extLst>
          </p:nvPr>
        </p:nvGraphicFramePr>
        <p:xfrm>
          <a:off x="414336" y="2050529"/>
          <a:ext cx="8334127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50529"/>
                        <a:ext cx="8334127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0162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62910"/>
              </p:ext>
            </p:extLst>
          </p:nvPr>
        </p:nvGraphicFramePr>
        <p:xfrm>
          <a:off x="368552" y="1653505"/>
          <a:ext cx="8379912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Hoja de cálculo" r:id="rId3" imgW="8734357" imgH="4295685" progId="Excel.Sheet.8">
                  <p:embed/>
                </p:oleObj>
              </mc:Choice>
              <mc:Fallback>
                <p:oleObj name="Hoja de cálculo" r:id="rId3" imgW="87343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552" y="1653505"/>
                        <a:ext cx="8379912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mes de </a:t>
            </a:r>
            <a:r>
              <a:rPr lang="es-CL" sz="1600" dirty="0" smtClean="0"/>
              <a:t>Junio, </a:t>
            </a:r>
            <a:r>
              <a:rPr lang="es-CL" sz="1600" dirty="0" smtClean="0"/>
              <a:t>el presupuesto vigente de esta Partida Presupuestaria alcanzó a $</a:t>
            </a:r>
            <a:r>
              <a:rPr lang="es-CL" sz="1600" dirty="0" smtClean="0"/>
              <a:t>1.140.835 </a:t>
            </a:r>
            <a:r>
              <a:rPr lang="es-CL" sz="1600" dirty="0" smtClean="0"/>
              <a:t>millones, que incluyen recursos adicionales por </a:t>
            </a:r>
            <a:r>
              <a:rPr lang="es-CL" sz="1600" dirty="0" smtClean="0"/>
              <a:t>$13.471 </a:t>
            </a:r>
            <a:r>
              <a:rPr lang="es-CL" sz="1600" dirty="0" smtClean="0"/>
              <a:t>millones. Respecto a la disponibilidad aprobada en la Ley de Presupuestos, la ejecución presupuestaria es similar a la del ejercicio presupuestario anterior.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junio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$554.357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48%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</a:t>
            </a:r>
            <a:r>
              <a:rPr lang="es-CL" sz="1600" dirty="0" smtClean="0"/>
              <a:t>la inclusión de </a:t>
            </a:r>
            <a:r>
              <a:rPr lang="es-CL" sz="1600" dirty="0" smtClean="0"/>
              <a:t>recursos por $6.254 millones,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3%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junio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28%. </a:t>
            </a:r>
            <a:endParaRPr lang="es-ES" sz="1600" b="1" dirty="0" smtClean="0"/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</a:t>
            </a:r>
            <a:r>
              <a:rPr lang="es-ES" sz="1600" dirty="0" smtClean="0"/>
              <a:t>8%.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junio </a:t>
            </a:r>
            <a:r>
              <a:rPr lang="es-ES" sz="1600" dirty="0"/>
              <a:t>de </a:t>
            </a:r>
            <a:r>
              <a:rPr lang="es-ES" sz="1600" dirty="0" smtClean="0"/>
              <a:t>2017 ha ejecutado un </a:t>
            </a:r>
            <a:r>
              <a:rPr lang="es-ES" sz="1600" dirty="0" smtClean="0"/>
              <a:t>81% </a:t>
            </a:r>
            <a:r>
              <a:rPr lang="es-ES" sz="1600" dirty="0" smtClean="0"/>
              <a:t>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32%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</a:t>
            </a:r>
            <a:r>
              <a:rPr lang="es-ES" sz="1600" dirty="0" smtClean="0"/>
              <a:t>2.942 millones (26% de avance).</a:t>
            </a: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</a:t>
            </a:r>
            <a:r>
              <a:rPr lang="es-CL" sz="1600" dirty="0" smtClean="0"/>
              <a:t>42% ($4.076 </a:t>
            </a:r>
            <a:r>
              <a:rPr lang="es-CL" sz="1600" dirty="0" smtClean="0"/>
              <a:t>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23 millones (19% 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Junio </a:t>
            </a:r>
            <a:r>
              <a:rPr lang="es-CL" sz="1600" dirty="0" smtClean="0"/>
              <a:t>ejecutó </a:t>
            </a:r>
            <a:r>
              <a:rPr lang="es-CL" sz="1600" dirty="0"/>
              <a:t>un gasto total de </a:t>
            </a:r>
            <a:r>
              <a:rPr lang="es-CL" sz="1600" dirty="0" smtClean="0"/>
              <a:t>$79.870 </a:t>
            </a:r>
            <a:r>
              <a:rPr lang="es-CL" sz="1600" dirty="0"/>
              <a:t>millones </a:t>
            </a:r>
            <a:r>
              <a:rPr lang="es-CL" sz="1600" dirty="0" smtClean="0"/>
              <a:t>(54</a:t>
            </a:r>
            <a:r>
              <a:rPr lang="es-CL" sz="1600" dirty="0" smtClean="0"/>
              <a:t>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$9.539 </a:t>
            </a:r>
            <a:r>
              <a:rPr lang="es-CL" sz="1600" dirty="0"/>
              <a:t>millones </a:t>
            </a:r>
            <a:r>
              <a:rPr lang="es-CL" sz="1600" dirty="0" smtClean="0"/>
              <a:t>(40% </a:t>
            </a:r>
            <a:r>
              <a:rPr lang="es-CL" sz="1600" dirty="0"/>
              <a:t>de ejecución presupuestaria respecto al presupuesto vigente </a:t>
            </a:r>
            <a:r>
              <a:rPr lang="es-CL" sz="1600"/>
              <a:t>a </a:t>
            </a:r>
            <a:r>
              <a:rPr lang="es-CL" sz="1600" smtClean="0"/>
              <a:t>junio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5325"/>
            <a:ext cx="4017428" cy="24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87" y="1968499"/>
            <a:ext cx="4047869" cy="241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19546"/>
              </p:ext>
            </p:extLst>
          </p:nvPr>
        </p:nvGraphicFramePr>
        <p:xfrm>
          <a:off x="386224" y="1772816"/>
          <a:ext cx="829023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9023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Junio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962248"/>
              </p:ext>
            </p:extLst>
          </p:nvPr>
        </p:nvGraphicFramePr>
        <p:xfrm>
          <a:off x="386224" y="1628800"/>
          <a:ext cx="843424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Hoja de cálculo" r:id="rId4" imgW="8420100" imgH="2448015" progId="Excel.Sheet.8">
                  <p:embed/>
                </p:oleObj>
              </mc:Choice>
              <mc:Fallback>
                <p:oleObj name="Hoja de cálculo" r:id="rId4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434248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49788"/>
              </p:ext>
            </p:extLst>
          </p:nvPr>
        </p:nvGraphicFramePr>
        <p:xfrm>
          <a:off x="373906" y="1600919"/>
          <a:ext cx="8374558" cy="470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Hoja de cálculo" r:id="rId3" imgW="8724900" imgH="4924335" progId="Excel.Sheet.8">
                  <p:embed/>
                </p:oleObj>
              </mc:Choice>
              <mc:Fallback>
                <p:oleObj name="Hoja de cálculo" r:id="rId3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906" y="1600919"/>
                        <a:ext cx="8374558" cy="4708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798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747292"/>
              </p:ext>
            </p:extLst>
          </p:nvPr>
        </p:nvGraphicFramePr>
        <p:xfrm>
          <a:off x="323528" y="1965201"/>
          <a:ext cx="8424936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Hoja de cálculo" r:id="rId3" imgW="8734357" imgH="1247865" progId="Excel.Sheet.8">
                  <p:embed/>
                </p:oleObj>
              </mc:Choice>
              <mc:Fallback>
                <p:oleObj name="Hoja de cálculo" r:id="rId3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965201"/>
                        <a:ext cx="8424936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990</Words>
  <Application>Microsoft Office PowerPoint</Application>
  <PresentationFormat>Presentación en pantalla (4:3)</PresentationFormat>
  <Paragraphs>86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JUNIO DE 2017 PARTIDA 10: MINISTERIO DE JUSTICIA</vt:lpstr>
      <vt:lpstr>Ejecución Presupuestaria de Gastos Acumulada al mes de Junio de 2017  Ministerio de Justicia</vt:lpstr>
      <vt:lpstr>Ejecución Presupuestaria de Gastos Acumulada al mes de Junio de 2017  Ministerio de Justicia</vt:lpstr>
      <vt:lpstr>Ejecución Presupuestaria de Gastos Acumulada al mes de Junio de 2017  Ministerio de Justicia</vt:lpstr>
      <vt:lpstr>Ejecución Presupuestaria de Gastos Acumulada al mes de Junio de 2017  Ministerio de Justicia</vt:lpstr>
      <vt:lpstr>Ejecución Presupuestaria de Gastos Acumulada al mes de Junio de 2017  Ministerio de Justicia</vt:lpstr>
      <vt:lpstr>Ejecución Presupuestaria de Gastos Acumulada al mes de Junio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165</cp:revision>
  <cp:lastPrinted>2016-10-20T14:15:11Z</cp:lastPrinted>
  <dcterms:created xsi:type="dcterms:W3CDTF">2016-06-23T13:38:47Z</dcterms:created>
  <dcterms:modified xsi:type="dcterms:W3CDTF">2017-08-08T16:18:42Z</dcterms:modified>
</cp:coreProperties>
</file>