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 id="2147483648" r:id="rId2"/>
  </p:sldMasterIdLst>
  <p:notesMasterIdLst>
    <p:notesMasterId r:id="rId38"/>
  </p:notesMasterIdLst>
  <p:handoutMasterIdLst>
    <p:handoutMasterId r:id="rId39"/>
  </p:handoutMasterIdLst>
  <p:sldIdLst>
    <p:sldId id="256" r:id="rId3"/>
    <p:sldId id="298" r:id="rId4"/>
    <p:sldId id="335" r:id="rId5"/>
    <p:sldId id="264" r:id="rId6"/>
    <p:sldId id="263" r:id="rId7"/>
    <p:sldId id="265" r:id="rId8"/>
    <p:sldId id="299" r:id="rId9"/>
    <p:sldId id="300" r:id="rId10"/>
    <p:sldId id="301" r:id="rId11"/>
    <p:sldId id="302" r:id="rId12"/>
    <p:sldId id="303" r:id="rId13"/>
    <p:sldId id="304" r:id="rId14"/>
    <p:sldId id="305" r:id="rId15"/>
    <p:sldId id="329" r:id="rId16"/>
    <p:sldId id="310" r:id="rId17"/>
    <p:sldId id="330" r:id="rId18"/>
    <p:sldId id="311" r:id="rId19"/>
    <p:sldId id="312" r:id="rId20"/>
    <p:sldId id="313" r:id="rId21"/>
    <p:sldId id="314" r:id="rId22"/>
    <p:sldId id="315" r:id="rId23"/>
    <p:sldId id="316" r:id="rId24"/>
    <p:sldId id="317" r:id="rId25"/>
    <p:sldId id="318" r:id="rId26"/>
    <p:sldId id="319" r:id="rId27"/>
    <p:sldId id="320" r:id="rId28"/>
    <p:sldId id="321" r:id="rId29"/>
    <p:sldId id="322" r:id="rId30"/>
    <p:sldId id="323" r:id="rId31"/>
    <p:sldId id="324" r:id="rId32"/>
    <p:sldId id="325" r:id="rId33"/>
    <p:sldId id="326" r:id="rId34"/>
    <p:sldId id="327" r:id="rId35"/>
    <p:sldId id="334" r:id="rId36"/>
    <p:sldId id="328" r:id="rId37"/>
  </p:sldIdLst>
  <p:sldSz cx="9144000" cy="6858000" type="screen4x3"/>
  <p:notesSz cx="7077075" cy="9363075"/>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5E91"/>
    <a:srgbClr val="173351"/>
    <a:srgbClr val="3B6285"/>
    <a:srgbClr val="26548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p:scale>
          <a:sx n="100" d="100"/>
          <a:sy n="100" d="100"/>
        </p:scale>
        <p:origin x="-984" y="300"/>
      </p:cViewPr>
      <p:guideLst>
        <p:guide orient="horz" pos="2160"/>
        <p:guide pos="2880"/>
      </p:guideLst>
    </p:cSldViewPr>
  </p:slideViewPr>
  <p:notesTextViewPr>
    <p:cViewPr>
      <p:scale>
        <a:sx n="1" d="1"/>
        <a:sy n="1" d="1"/>
      </p:scale>
      <p:origin x="0" y="0"/>
    </p:cViewPr>
  </p:notesTextViewPr>
  <p:notesViewPr>
    <p:cSldViewPr>
      <p:cViewPr varScale="1">
        <p:scale>
          <a:sx n="53" d="100"/>
          <a:sy n="53" d="100"/>
        </p:scale>
        <p:origin x="-2850" y="-90"/>
      </p:cViewPr>
      <p:guideLst>
        <p:guide orient="horz" pos="2949"/>
        <p:guide pos="2229"/>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sz="quarter" idx="1"/>
          </p:nvPr>
        </p:nvSpPr>
        <p:spPr>
          <a:xfrm>
            <a:off x="4008709" y="0"/>
            <a:ext cx="3066733" cy="468154"/>
          </a:xfrm>
          <a:prstGeom prst="rect">
            <a:avLst/>
          </a:prstGeom>
        </p:spPr>
        <p:txBody>
          <a:bodyPr vert="horz" lIns="92855" tIns="46427" rIns="92855" bIns="46427" rtlCol="0"/>
          <a:lstStyle>
            <a:lvl1pPr algn="r">
              <a:defRPr sz="1200"/>
            </a:lvl1pPr>
          </a:lstStyle>
          <a:p>
            <a:fld id="{616FA1BA-8A8E-4023-9C91-FC56F051C6FA}" type="datetimeFigureOut">
              <a:rPr lang="es-CL" smtClean="0"/>
              <a:t>16-08-2017</a:t>
            </a:fld>
            <a:endParaRPr lang="es-CL"/>
          </a:p>
        </p:txBody>
      </p:sp>
      <p:sp>
        <p:nvSpPr>
          <p:cNvPr id="4" name="3 Marcador de pie de página"/>
          <p:cNvSpPr>
            <a:spLocks noGrp="1"/>
          </p:cNvSpPr>
          <p:nvPr>
            <p:ph type="ftr" sz="quarter" idx="2"/>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5" name="4 Marcador de número de diapositiva"/>
          <p:cNvSpPr>
            <a:spLocks noGrp="1"/>
          </p:cNvSpPr>
          <p:nvPr>
            <p:ph type="sldNum" sz="quarter" idx="3"/>
          </p:nvPr>
        </p:nvSpPr>
        <p:spPr>
          <a:xfrm>
            <a:off x="4008709" y="8893296"/>
            <a:ext cx="3066733" cy="468154"/>
          </a:xfrm>
          <a:prstGeom prst="rect">
            <a:avLst/>
          </a:prstGeom>
        </p:spPr>
        <p:txBody>
          <a:bodyPr vert="horz" lIns="92855" tIns="46427" rIns="92855" bIns="46427" rtlCol="0" anchor="b"/>
          <a:lstStyle>
            <a:lvl1pPr algn="r">
              <a:defRPr sz="1200"/>
            </a:lvl1pPr>
          </a:lstStyle>
          <a:p>
            <a:fld id="{5B2478F1-BD0C-402D-A16D-7669D4371A65}" type="slidenum">
              <a:rPr lang="es-CL" smtClean="0"/>
              <a:t>‹Nº›</a:t>
            </a:fld>
            <a:endParaRPr lang="es-CL"/>
          </a:p>
        </p:txBody>
      </p:sp>
    </p:spTree>
    <p:extLst>
      <p:ext uri="{BB962C8B-B14F-4D97-AF65-F5344CB8AC3E}">
        <p14:creationId xmlns:p14="http://schemas.microsoft.com/office/powerpoint/2010/main" val="1739717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4" y="0"/>
            <a:ext cx="3066733" cy="468154"/>
          </a:xfrm>
          <a:prstGeom prst="rect">
            <a:avLst/>
          </a:prstGeom>
        </p:spPr>
        <p:txBody>
          <a:bodyPr vert="horz" lIns="92855" tIns="46427" rIns="92855" bIns="46427" rtlCol="0"/>
          <a:lstStyle>
            <a:lvl1pPr algn="l">
              <a:defRPr sz="1200"/>
            </a:lvl1pPr>
          </a:lstStyle>
          <a:p>
            <a:endParaRPr lang="es-CL"/>
          </a:p>
        </p:txBody>
      </p:sp>
      <p:sp>
        <p:nvSpPr>
          <p:cNvPr id="3" name="2 Marcador de fecha"/>
          <p:cNvSpPr>
            <a:spLocks noGrp="1"/>
          </p:cNvSpPr>
          <p:nvPr>
            <p:ph type="dt" idx="1"/>
          </p:nvPr>
        </p:nvSpPr>
        <p:spPr>
          <a:xfrm>
            <a:off x="4008709" y="0"/>
            <a:ext cx="3066733" cy="468154"/>
          </a:xfrm>
          <a:prstGeom prst="rect">
            <a:avLst/>
          </a:prstGeom>
        </p:spPr>
        <p:txBody>
          <a:bodyPr vert="horz" lIns="92855" tIns="46427" rIns="92855" bIns="46427" rtlCol="0"/>
          <a:lstStyle>
            <a:lvl1pPr algn="r">
              <a:defRPr sz="1200"/>
            </a:lvl1pPr>
          </a:lstStyle>
          <a:p>
            <a:fld id="{E2B5B10E-871D-42A9-AFA9-7078BA467708}" type="datetimeFigureOut">
              <a:rPr lang="es-CL" smtClean="0"/>
              <a:t>16-08-2017</a:t>
            </a:fld>
            <a:endParaRPr lang="es-CL"/>
          </a:p>
        </p:txBody>
      </p:sp>
      <p:sp>
        <p:nvSpPr>
          <p:cNvPr id="4" name="3 Marcador de imagen de diapositiva"/>
          <p:cNvSpPr>
            <a:spLocks noGrp="1" noRot="1" noChangeAspect="1"/>
          </p:cNvSpPr>
          <p:nvPr>
            <p:ph type="sldImg" idx="2"/>
          </p:nvPr>
        </p:nvSpPr>
        <p:spPr>
          <a:xfrm>
            <a:off x="1198563" y="701675"/>
            <a:ext cx="4679950" cy="3511550"/>
          </a:xfrm>
          <a:prstGeom prst="rect">
            <a:avLst/>
          </a:prstGeom>
          <a:noFill/>
          <a:ln w="12700">
            <a:solidFill>
              <a:prstClr val="black"/>
            </a:solidFill>
          </a:ln>
        </p:spPr>
        <p:txBody>
          <a:bodyPr vert="horz" lIns="92855" tIns="46427" rIns="92855" bIns="46427" rtlCol="0" anchor="ctr"/>
          <a:lstStyle/>
          <a:p>
            <a:endParaRPr lang="es-CL"/>
          </a:p>
        </p:txBody>
      </p:sp>
      <p:sp>
        <p:nvSpPr>
          <p:cNvPr id="5" name="4 Marcador de notas"/>
          <p:cNvSpPr>
            <a:spLocks noGrp="1"/>
          </p:cNvSpPr>
          <p:nvPr>
            <p:ph type="body" sz="quarter" idx="3"/>
          </p:nvPr>
        </p:nvSpPr>
        <p:spPr>
          <a:xfrm>
            <a:off x="707708" y="4447461"/>
            <a:ext cx="5661660" cy="4213384"/>
          </a:xfrm>
          <a:prstGeom prst="rect">
            <a:avLst/>
          </a:prstGeom>
        </p:spPr>
        <p:txBody>
          <a:bodyPr vert="horz" lIns="92855" tIns="46427" rIns="92855" bIns="46427"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6" name="5 Marcador de pie de página"/>
          <p:cNvSpPr>
            <a:spLocks noGrp="1"/>
          </p:cNvSpPr>
          <p:nvPr>
            <p:ph type="ftr" sz="quarter" idx="4"/>
          </p:nvPr>
        </p:nvSpPr>
        <p:spPr>
          <a:xfrm>
            <a:off x="4" y="8893296"/>
            <a:ext cx="3066733" cy="468154"/>
          </a:xfrm>
          <a:prstGeom prst="rect">
            <a:avLst/>
          </a:prstGeom>
        </p:spPr>
        <p:txBody>
          <a:bodyPr vert="horz" lIns="92855" tIns="46427" rIns="92855" bIns="46427" rtlCol="0" anchor="b"/>
          <a:lstStyle>
            <a:lvl1pPr algn="l">
              <a:defRPr sz="1200"/>
            </a:lvl1pPr>
          </a:lstStyle>
          <a:p>
            <a:endParaRPr lang="es-CL"/>
          </a:p>
        </p:txBody>
      </p:sp>
      <p:sp>
        <p:nvSpPr>
          <p:cNvPr id="7" name="6 Marcador de número de diapositiva"/>
          <p:cNvSpPr>
            <a:spLocks noGrp="1"/>
          </p:cNvSpPr>
          <p:nvPr>
            <p:ph type="sldNum" sz="quarter" idx="5"/>
          </p:nvPr>
        </p:nvSpPr>
        <p:spPr>
          <a:xfrm>
            <a:off x="4008709" y="8893296"/>
            <a:ext cx="3066733" cy="468154"/>
          </a:xfrm>
          <a:prstGeom prst="rect">
            <a:avLst/>
          </a:prstGeom>
        </p:spPr>
        <p:txBody>
          <a:bodyPr vert="horz" lIns="92855" tIns="46427" rIns="92855" bIns="46427" rtlCol="0" anchor="b"/>
          <a:lstStyle>
            <a:lvl1pPr algn="r">
              <a:defRPr sz="1200"/>
            </a:lvl1pPr>
          </a:lstStyle>
          <a:p>
            <a:fld id="{15CC87D2-554F-43C8-B789-DB86F48C67F4}" type="slidenum">
              <a:rPr lang="es-CL" smtClean="0"/>
              <a:t>‹Nº›</a:t>
            </a:fld>
            <a:endParaRPr lang="es-CL"/>
          </a:p>
        </p:txBody>
      </p:sp>
    </p:spTree>
    <p:extLst>
      <p:ext uri="{BB962C8B-B14F-4D97-AF65-F5344CB8AC3E}">
        <p14:creationId xmlns:p14="http://schemas.microsoft.com/office/powerpoint/2010/main" val="4230339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CL" dirty="0"/>
          </a:p>
        </p:txBody>
      </p:sp>
      <p:sp>
        <p:nvSpPr>
          <p:cNvPr id="4" name="3 Marcador de número de diapositiva"/>
          <p:cNvSpPr>
            <a:spLocks noGrp="1"/>
          </p:cNvSpPr>
          <p:nvPr>
            <p:ph type="sldNum" sz="quarter" idx="10"/>
          </p:nvPr>
        </p:nvSpPr>
        <p:spPr/>
        <p:txBody>
          <a:bodyPr/>
          <a:lstStyle/>
          <a:p>
            <a:fld id="{15CC87D2-554F-43C8-B789-DB86F48C67F4}" type="slidenum">
              <a:rPr lang="es-CL" smtClean="0"/>
              <a:t>5</a:t>
            </a:fld>
            <a:endParaRPr lang="es-CL"/>
          </a:p>
        </p:txBody>
      </p:sp>
    </p:spTree>
    <p:extLst>
      <p:ext uri="{BB962C8B-B14F-4D97-AF65-F5344CB8AC3E}">
        <p14:creationId xmlns:p14="http://schemas.microsoft.com/office/powerpoint/2010/main" val="291297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4093340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24881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6664956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3568" y="2204864"/>
            <a:ext cx="7772400" cy="1470025"/>
          </a:xfrm>
          <a:prstGeom prst="rect">
            <a:avLst/>
          </a:prstGeom>
        </p:spPr>
        <p:txBody>
          <a:bodyPr/>
          <a:lstStyle/>
          <a:p>
            <a:r>
              <a:rPr lang="es-ES" smtClean="0"/>
              <a:t>Haga clic para modificar el estilo de título del patrón</a:t>
            </a:r>
            <a:endParaRPr lang="es-CL"/>
          </a:p>
        </p:txBody>
      </p:sp>
      <p:sp>
        <p:nvSpPr>
          <p:cNvPr id="4" name="3 Marcador de fecha"/>
          <p:cNvSpPr>
            <a:spLocks noGrp="1"/>
          </p:cNvSpPr>
          <p:nvPr>
            <p:ph type="dt" sz="half" idx="10"/>
          </p:nvPr>
        </p:nvSpPr>
        <p:spPr/>
        <p:txBody>
          <a:bodyPr/>
          <a:lstStyle/>
          <a:p>
            <a:fld id="{36CB32A8-ACCF-408E-AE69-3B995A8F0BFF}"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dirty="0"/>
          </a:p>
        </p:txBody>
      </p:sp>
    </p:spTree>
    <p:extLst>
      <p:ext uri="{BB962C8B-B14F-4D97-AF65-F5344CB8AC3E}">
        <p14:creationId xmlns:p14="http://schemas.microsoft.com/office/powerpoint/2010/main" val="208252046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dirty="0" smtClean="0"/>
              <a:t>Haga clic para modificar el estilo de título del patrón</a:t>
            </a:r>
            <a:endParaRPr lang="es-CL" dirty="0"/>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105467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789085344"/>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16-08-2017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988839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16-08-2017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40969195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16-08-2017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8209718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16-08-2017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706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16-08-2017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422748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idx="1"/>
          </p:nvPr>
        </p:nvSpPr>
        <p:spPr>
          <a:xfrm>
            <a:off x="457200" y="1600200"/>
            <a:ext cx="8229600" cy="4525963"/>
          </a:xfrm>
          <a:prstGeom prst="rect">
            <a:avLst/>
          </a:prstGeo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70E02360-A21A-4CCD-BCB0-8531ABD610AB}"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8474263"/>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16-08-2017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852958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1600200"/>
            <a:ext cx="8229600" cy="4525963"/>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09A67D08-3D11-4B0F-A15F-9F52EB68D63D}"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5913542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a:prstGeom prst="rect">
            <a:avLst/>
          </a:prstGeom>
        </p:spPr>
        <p:txBody>
          <a:bodyPr vert="eaVert"/>
          <a:lstStyle/>
          <a:p>
            <a:r>
              <a:rPr lang="es-ES" smtClean="0"/>
              <a:t>Haga clic para modificar el estilo de título del patrón</a:t>
            </a:r>
            <a:endParaRPr lang="es-CL"/>
          </a:p>
        </p:txBody>
      </p:sp>
      <p:sp>
        <p:nvSpPr>
          <p:cNvPr id="3" name="2 Marcador de texto vertical"/>
          <p:cNvSpPr>
            <a:spLocks noGrp="1"/>
          </p:cNvSpPr>
          <p:nvPr>
            <p:ph type="body" orient="vert" idx="1"/>
          </p:nvPr>
        </p:nvSpPr>
        <p:spPr>
          <a:xfrm>
            <a:off x="457200" y="274638"/>
            <a:ext cx="6019800" cy="5851525"/>
          </a:xfrm>
          <a:prstGeom prst="rect">
            <a:avLst/>
          </a:prstGeo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fecha"/>
          <p:cNvSpPr>
            <a:spLocks noGrp="1"/>
          </p:cNvSpPr>
          <p:nvPr>
            <p:ph type="dt" sz="half" idx="10"/>
          </p:nvPr>
        </p:nvSpPr>
        <p:spPr/>
        <p:txBody>
          <a:bodyPr/>
          <a:lstStyle/>
          <a:p>
            <a:fld id="{9B78813F-3287-4428-A15C-12A23CF4CFA4}"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9605268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7BC7CA73-43A2-4A16-A5CB-3D4B44330E0D}" type="datetime1">
              <a:rPr lang="es-CL" smtClean="0"/>
              <a:t>16-08-2017</a:t>
            </a:fld>
            <a:endParaRPr lang="es-CL"/>
          </a:p>
        </p:txBody>
      </p:sp>
      <p:sp>
        <p:nvSpPr>
          <p:cNvPr id="5" name="4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6" name="5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32531054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contenido"/>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contenido"/>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fecha"/>
          <p:cNvSpPr>
            <a:spLocks noGrp="1"/>
          </p:cNvSpPr>
          <p:nvPr>
            <p:ph type="dt" sz="half" idx="10"/>
          </p:nvPr>
        </p:nvSpPr>
        <p:spPr/>
        <p:txBody>
          <a:bodyPr/>
          <a:lstStyle/>
          <a:p>
            <a:fld id="{9EBAF36A-EDE5-4FA8-84EC-3AA788C97240}" type="datetime1">
              <a:rPr lang="es-CL" smtClean="0"/>
              <a:t>16-08-2017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123680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lvl1pPr>
              <a:defRPr/>
            </a:lvl1pPr>
          </a:lstStyle>
          <a:p>
            <a:r>
              <a:rPr lang="es-ES" smtClean="0"/>
              <a:t>Haga clic para modificar el estilo de título del patrón</a:t>
            </a:r>
            <a:endParaRPr lang="es-CL"/>
          </a:p>
        </p:txBody>
      </p:sp>
      <p:sp>
        <p:nvSpPr>
          <p:cNvPr id="3" name="2 Marcador de texto"/>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5" name="4 Marcador de texto"/>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7" name="6 Marcador de fecha"/>
          <p:cNvSpPr>
            <a:spLocks noGrp="1"/>
          </p:cNvSpPr>
          <p:nvPr>
            <p:ph type="dt" sz="half" idx="10"/>
          </p:nvPr>
        </p:nvSpPr>
        <p:spPr/>
        <p:txBody>
          <a:bodyPr/>
          <a:lstStyle/>
          <a:p>
            <a:fld id="{622D39C1-1D08-4F24-AE34-397A80400841}" type="datetime1">
              <a:rPr lang="es-CL" smtClean="0"/>
              <a:t>16-08-2017</a:t>
            </a:fld>
            <a:endParaRPr lang="es-CL"/>
          </a:p>
        </p:txBody>
      </p:sp>
      <p:sp>
        <p:nvSpPr>
          <p:cNvPr id="8" name="7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9" name="8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0855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a:prstGeom prst="rect">
            <a:avLst/>
          </a:prstGeom>
        </p:spPr>
        <p:txBody>
          <a:bodyPr/>
          <a:lstStyle/>
          <a:p>
            <a:r>
              <a:rPr lang="es-ES" smtClean="0"/>
              <a:t>Haga clic para modificar el estilo de título del patrón</a:t>
            </a:r>
            <a:endParaRPr lang="es-CL"/>
          </a:p>
        </p:txBody>
      </p:sp>
      <p:sp>
        <p:nvSpPr>
          <p:cNvPr id="3" name="2 Marcador de fecha"/>
          <p:cNvSpPr>
            <a:spLocks noGrp="1"/>
          </p:cNvSpPr>
          <p:nvPr>
            <p:ph type="dt" sz="half" idx="10"/>
          </p:nvPr>
        </p:nvSpPr>
        <p:spPr/>
        <p:txBody>
          <a:bodyPr/>
          <a:lstStyle/>
          <a:p>
            <a:fld id="{28A55497-5A8F-46E9-977B-DA4B0E8E00C9}" type="datetime1">
              <a:rPr lang="es-CL" smtClean="0"/>
              <a:t>16-08-2017</a:t>
            </a:fld>
            <a:endParaRPr lang="es-CL"/>
          </a:p>
        </p:txBody>
      </p:sp>
      <p:sp>
        <p:nvSpPr>
          <p:cNvPr id="4" name="3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5" name="4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1051522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A9ED8E3-6EAB-4093-9165-930AB8B37E7F}" type="datetime1">
              <a:rPr lang="es-CL" smtClean="0"/>
              <a:t>16-08-2017</a:t>
            </a:fld>
            <a:endParaRPr lang="es-CL"/>
          </a:p>
        </p:txBody>
      </p:sp>
      <p:sp>
        <p:nvSpPr>
          <p:cNvPr id="3" name="2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4" name="3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3019392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contenido"/>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L"/>
          </a:p>
        </p:txBody>
      </p:sp>
      <p:sp>
        <p:nvSpPr>
          <p:cNvPr id="4" name="3 Marcador de texto"/>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0437570-0FE3-4267-B1AE-9E8F529BA4FA}" type="datetime1">
              <a:rPr lang="es-CL" smtClean="0"/>
              <a:t>16-08-2017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775123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a:prstGeom prst="rect">
            <a:avLst/>
          </a:prstGeom>
        </p:spPr>
        <p:txBody>
          <a:bodyPr anchor="b"/>
          <a:lstStyle>
            <a:lvl1pPr algn="l">
              <a:defRPr sz="2000" b="1"/>
            </a:lvl1pPr>
          </a:lstStyle>
          <a:p>
            <a:r>
              <a:rPr lang="es-ES" smtClean="0"/>
              <a:t>Haga clic para modificar el estilo de título del patrón</a:t>
            </a:r>
            <a:endParaRPr lang="es-CL"/>
          </a:p>
        </p:txBody>
      </p:sp>
      <p:sp>
        <p:nvSpPr>
          <p:cNvPr id="3" name="2 Marcador de posición de imagen"/>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L"/>
          </a:p>
        </p:txBody>
      </p:sp>
      <p:sp>
        <p:nvSpPr>
          <p:cNvPr id="4" name="3 Marcador de texto"/>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659995C-6C5E-4774-930D-FE8EA32FE7EF}" type="datetime1">
              <a:rPr lang="es-CL" smtClean="0"/>
              <a:t>16-08-2017</a:t>
            </a:fld>
            <a:endParaRPr lang="es-CL"/>
          </a:p>
        </p:txBody>
      </p:sp>
      <p:sp>
        <p:nvSpPr>
          <p:cNvPr id="6" name="5 Marcador de pie de página"/>
          <p:cNvSpPr>
            <a:spLocks noGrp="1"/>
          </p:cNvSpPr>
          <p:nvPr>
            <p:ph type="ftr" sz="quarter" idx="11"/>
          </p:nvPr>
        </p:nvSpPr>
        <p:spPr>
          <a:xfrm>
            <a:off x="3124200" y="6356350"/>
            <a:ext cx="2895600" cy="365125"/>
          </a:xfrm>
          <a:prstGeom prst="rect">
            <a:avLst/>
          </a:prstGeom>
        </p:spPr>
        <p:txBody>
          <a:bodyPr/>
          <a:lstStyle/>
          <a:p>
            <a:endParaRPr lang="es-CL"/>
          </a:p>
        </p:txBody>
      </p:sp>
      <p:sp>
        <p:nvSpPr>
          <p:cNvPr id="7" name="6 Marcador de número de diapositiva"/>
          <p:cNvSpPr>
            <a:spLocks noGrp="1"/>
          </p:cNvSpPr>
          <p:nvPr>
            <p:ph type="sldNum" sz="quarter" idx="12"/>
          </p:nvPr>
        </p:nvSpPr>
        <p:spPr/>
        <p:txBody>
          <a:bodyPr/>
          <a:lstStyle/>
          <a:p>
            <a:fld id="{66452F03-F775-4AB4-A3E9-A5A78C748C69}" type="slidenum">
              <a:rPr lang="es-CL" smtClean="0"/>
              <a:t>‹Nº›</a:t>
            </a:fld>
            <a:endParaRPr lang="es-CL"/>
          </a:p>
        </p:txBody>
      </p:sp>
    </p:spTree>
    <p:extLst>
      <p:ext uri="{BB962C8B-B14F-4D97-AF65-F5344CB8AC3E}">
        <p14:creationId xmlns:p14="http://schemas.microsoft.com/office/powerpoint/2010/main" val="22244991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vmlDrawing" Target="../drawings/vmlDrawing1.v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oleObject" Target="../embeddings/oleObject1.bin"/></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vmlDrawing" Target="../drawings/vmlDrawing2.v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oleObject" Target="../embeddings/oleObject2.bin"/></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16-08-2017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630719" y="260648"/>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2114182832"/>
              </p:ext>
            </p:extLst>
          </p:nvPr>
        </p:nvGraphicFramePr>
        <p:xfrm>
          <a:off x="5940152" y="203419"/>
          <a:ext cx="565001" cy="417269"/>
        </p:xfrm>
        <a:graphic>
          <a:graphicData uri="http://schemas.openxmlformats.org/presentationml/2006/ole">
            <mc:AlternateContent xmlns:mc="http://schemas.openxmlformats.org/markup-compatibility/2006">
              <mc:Choice xmlns:v="urn:schemas-microsoft-com:vml" Requires="v">
                <p:oleObj spid="_x0000_s6304" name="Imagen de mapa de bits" r:id="rId14" imgW="743054" imgH="523810" progId="PBrush">
                  <p:embed/>
                </p:oleObj>
              </mc:Choice>
              <mc:Fallback>
                <p:oleObj name="Imagen de mapa de bits" r:id="rId14" imgW="743054" imgH="523810" progId="PBrush">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5940152" y="203419"/>
                        <a:ext cx="565001" cy="417269"/>
                      </a:xfrm>
                      <a:prstGeom prst="rect">
                        <a:avLst/>
                      </a:prstGeom>
                      <a:noFill/>
                      <a:ln>
                        <a:noFill/>
                      </a:ln>
                      <a:extLst/>
                    </p:spPr>
                  </p:pic>
                </p:oleObj>
              </mc:Fallback>
            </mc:AlternateContent>
          </a:graphicData>
        </a:graphic>
      </p:graphicFrame>
      <p:sp>
        <p:nvSpPr>
          <p:cNvPr id="5" name="4 Rectángulo"/>
          <p:cNvSpPr/>
          <p:nvPr userDrawn="1"/>
        </p:nvSpPr>
        <p:spPr>
          <a:xfrm>
            <a:off x="6444208" y="231031"/>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33579199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C81B57-98A3-47CA-AF2F-CC564015EFD3}" type="datetime1">
              <a:rPr lang="es-CL" smtClean="0"/>
              <a:t>16-08-2017</a:t>
            </a:fld>
            <a:endParaRPr lang="es-C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452F03-F775-4AB4-A3E9-A5A78C748C69}" type="slidenum">
              <a:rPr lang="es-CL" smtClean="0"/>
              <a:t>‹Nº›</a:t>
            </a:fld>
            <a:endParaRPr lang="es-CL"/>
          </a:p>
        </p:txBody>
      </p:sp>
      <p:sp>
        <p:nvSpPr>
          <p:cNvPr id="10" name="4 CuadroTexto"/>
          <p:cNvSpPr txBox="1"/>
          <p:nvPr userDrawn="1"/>
        </p:nvSpPr>
        <p:spPr>
          <a:xfrm>
            <a:off x="6702727" y="82405"/>
            <a:ext cx="2189753" cy="163464"/>
          </a:xfrm>
          <a:prstGeom prst="rect">
            <a:avLst/>
          </a:prstGeom>
          <a:noFill/>
        </p:spPr>
        <p:txBody>
          <a:bodyPr wrap="square" rtlCol="0">
            <a:noAutofit/>
          </a:bodyPr>
          <a:lstStyle/>
          <a:p>
            <a:pPr>
              <a:spcAft>
                <a:spcPts val="0"/>
              </a:spcAft>
            </a:pPr>
            <a:r>
              <a:rPr lang="es-CL" sz="7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7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7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1100" dirty="0">
              <a:solidFill>
                <a:srgbClr val="3B6285"/>
              </a:solidFill>
              <a:effectLst/>
              <a:latin typeface="Times New Roman"/>
              <a:ea typeface="Times New Roman"/>
            </a:endParaRPr>
          </a:p>
        </p:txBody>
      </p:sp>
      <p:graphicFrame>
        <p:nvGraphicFramePr>
          <p:cNvPr id="3" name="2 Objeto"/>
          <p:cNvGraphicFramePr>
            <a:graphicFrameLocks noChangeAspect="1"/>
          </p:cNvGraphicFramePr>
          <p:nvPr userDrawn="1">
            <p:extLst>
              <p:ext uri="{D42A27DB-BD31-4B8C-83A1-F6EECF244321}">
                <p14:modId xmlns:p14="http://schemas.microsoft.com/office/powerpoint/2010/main" val="596557328"/>
              </p:ext>
            </p:extLst>
          </p:nvPr>
        </p:nvGraphicFramePr>
        <p:xfrm>
          <a:off x="6012160" y="44624"/>
          <a:ext cx="565001" cy="417269"/>
        </p:xfrm>
        <a:graphic>
          <a:graphicData uri="http://schemas.openxmlformats.org/presentationml/2006/ole">
            <mc:AlternateContent xmlns:mc="http://schemas.openxmlformats.org/markup-compatibility/2006">
              <mc:Choice xmlns:v="urn:schemas-microsoft-com:vml" Requires="v">
                <p:oleObj spid="_x0000_s2237" name="Imagen de mapa de bits" r:id="rId14" imgW="743054" imgH="523810" progId="PBrush">
                  <p:embed/>
                </p:oleObj>
              </mc:Choice>
              <mc:Fallback>
                <p:oleObj name="Imagen de mapa de bits" r:id="rId14" imgW="743054" imgH="523810" progId="PBrush">
                  <p:embed/>
                  <p:pic>
                    <p:nvPicPr>
                      <p:cNvPr id="0" name="11 Objeto"/>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6012160" y="44624"/>
                        <a:ext cx="565001" cy="417269"/>
                      </a:xfrm>
                      <a:prstGeom prst="rect">
                        <a:avLst/>
                      </a:prstGeom>
                      <a:noFill/>
                      <a:ln>
                        <a:noFill/>
                      </a:ln>
                      <a:extLst/>
                    </p:spPr>
                  </p:pic>
                </p:oleObj>
              </mc:Fallback>
            </mc:AlternateContent>
          </a:graphicData>
        </a:graphic>
      </p:graphicFrame>
      <p:sp>
        <p:nvSpPr>
          <p:cNvPr id="5" name="4 Rectángulo"/>
          <p:cNvSpPr/>
          <p:nvPr userDrawn="1"/>
        </p:nvSpPr>
        <p:spPr>
          <a:xfrm>
            <a:off x="6516216" y="44624"/>
            <a:ext cx="2592288" cy="461665"/>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240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U</a:t>
            </a:r>
            <a:r>
              <a:rPr lang="es-CL" sz="1050" b="1" kern="1200" dirty="0" smtClean="0">
                <a:solidFill>
                  <a:srgbClr val="943634"/>
                </a:solidFill>
                <a:effectLst>
                  <a:outerShdw blurRad="50800" dist="38100" dir="10800000" algn="r">
                    <a:srgbClr val="000000">
                      <a:alpha val="40000"/>
                    </a:srgbClr>
                  </a:outerShdw>
                </a:effectLst>
                <a:latin typeface="Andalus" pitchFamily="18" charset="-78"/>
                <a:ea typeface="Times New Roman"/>
                <a:cs typeface="Andalus" pitchFamily="18" charset="-78"/>
              </a:rPr>
              <a:t>NIDAD DE ASESORÍA PRESUPUESTARIA</a:t>
            </a:r>
            <a:endParaRPr lang="es-CL" sz="1000" dirty="0" smtClean="0">
              <a:effectLst/>
              <a:latin typeface="Andalus" pitchFamily="18" charset="-78"/>
              <a:ea typeface="Times New Roman"/>
              <a:cs typeface="Andalus" pitchFamily="18" charset="-78"/>
            </a:endParaRPr>
          </a:p>
        </p:txBody>
      </p:sp>
    </p:spTree>
    <p:extLst>
      <p:ext uri="{BB962C8B-B14F-4D97-AF65-F5344CB8AC3E}">
        <p14:creationId xmlns:p14="http://schemas.microsoft.com/office/powerpoint/2010/main" val="292357665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l"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2.xml"/><Relationship Id="rId1" Type="http://schemas.openxmlformats.org/officeDocument/2006/relationships/vmlDrawing" Target="../drawings/vmlDrawing3.v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image" Target="../media/image25.emf"/><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image" Target="../media/image26.emf"/><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2" Type="http://schemas.openxmlformats.org/officeDocument/2006/relationships/image" Target="../media/image27.emf"/><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2" Type="http://schemas.openxmlformats.org/officeDocument/2006/relationships/image" Target="../media/image28.emf"/><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image" Target="../media/image29.emf"/><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image" Target="../media/image30.emf"/><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3.xml"/><Relationship Id="rId5" Type="http://schemas.openxmlformats.org/officeDocument/2006/relationships/image" Target="../media/image5.png"/><Relationship Id="rId4" Type="http://schemas.openxmlformats.org/officeDocument/2006/relationships/image" Target="../media/image4.png"/></Relationships>
</file>

<file path=ppt/slides/_rels/slide30.xml.rels><?xml version="1.0" encoding="UTF-8" standalone="yes"?>
<Relationships xmlns="http://schemas.openxmlformats.org/package/2006/relationships"><Relationship Id="rId2" Type="http://schemas.openxmlformats.org/officeDocument/2006/relationships/image" Target="../media/image32.emf"/><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image" Target="../media/image33.emf"/><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image" Target="../media/image34.emf"/><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image" Target="../media/image35.emf"/><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image" Target="../media/image36.emf"/><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image" Target="../media/image37.emf"/><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395536" y="2276872"/>
            <a:ext cx="8280920" cy="2016224"/>
          </a:xfrm>
          <a:solidFill>
            <a:schemeClr val="bg1"/>
          </a:solidFill>
          <a:ln>
            <a:solidFill>
              <a:schemeClr val="bg1">
                <a:lumMod val="95000"/>
              </a:schemeClr>
            </a:solidFill>
            <a:miter lim="800000"/>
          </a:ln>
          <a:effectLst>
            <a:outerShdw blurRad="50800" dist="38100" dir="2700000" algn="tl" rotWithShape="0">
              <a:prstClr val="black">
                <a:alpha val="40000"/>
              </a:prstClr>
            </a:outerShdw>
          </a:effectLst>
          <a:scene3d>
            <a:camera prst="orthographicFront"/>
            <a:lightRig rig="threePt" dir="t">
              <a:rot lat="0" lon="0" rev="1200000"/>
            </a:lightRig>
          </a:scene3d>
          <a:sp3d>
            <a:bevelT/>
          </a:sp3d>
        </p:spPr>
        <p:txBody>
          <a:bodyPr/>
          <a:lstStyle/>
          <a:p>
            <a:pPr algn="ctr"/>
            <a:r>
              <a:rPr lang="es-CL" sz="2400" b="1" dirty="0" smtClean="0">
                <a:latin typeface="+mn-lt"/>
              </a:rPr>
              <a:t>EJECUCIÓN PRESUPUESTARIA DE GASTOS ACUMULADA</a:t>
            </a:r>
            <a:br>
              <a:rPr lang="es-CL" sz="2400" b="1" dirty="0" smtClean="0">
                <a:latin typeface="+mn-lt"/>
              </a:rPr>
            </a:br>
            <a:r>
              <a:rPr lang="es-CL" sz="2400" b="1" dirty="0" smtClean="0">
                <a:latin typeface="+mn-lt"/>
              </a:rPr>
              <a:t>A JUNIO 2017</a:t>
            </a:r>
            <a:br>
              <a:rPr lang="es-CL" sz="2400" b="1" dirty="0" smtClean="0">
                <a:latin typeface="+mn-lt"/>
              </a:rPr>
            </a:br>
            <a:r>
              <a:rPr lang="es-CL" sz="2400" b="1" dirty="0" smtClean="0">
                <a:latin typeface="+mn-lt"/>
              </a:rPr>
              <a:t>PARTIDA 09:</a:t>
            </a:r>
            <a:br>
              <a:rPr lang="es-CL" sz="2400" b="1" dirty="0" smtClean="0">
                <a:latin typeface="+mn-lt"/>
              </a:rPr>
            </a:br>
            <a:r>
              <a:rPr lang="es-CL" sz="2400" b="1" dirty="0" smtClean="0">
                <a:latin typeface="+mn-lt"/>
              </a:rPr>
              <a:t>MINISTERIO DE EDUCACIÓN</a:t>
            </a:r>
            <a:endParaRPr lang="es-CL" sz="2400" b="1" dirty="0">
              <a:latin typeface="+mn-lt"/>
            </a:endParaRPr>
          </a:p>
        </p:txBody>
      </p:sp>
      <p:sp>
        <p:nvSpPr>
          <p:cNvPr id="7" name="6 CuadroTexto"/>
          <p:cNvSpPr txBox="1"/>
          <p:nvPr/>
        </p:nvSpPr>
        <p:spPr>
          <a:xfrm>
            <a:off x="3923928" y="5661248"/>
            <a:ext cx="4536504" cy="369332"/>
          </a:xfrm>
          <a:prstGeom prst="rect">
            <a:avLst/>
          </a:prstGeom>
          <a:noFill/>
        </p:spPr>
        <p:txBody>
          <a:bodyPr wrap="square" rtlCol="0">
            <a:spAutoFit/>
          </a:bodyPr>
          <a:lstStyle/>
          <a:p>
            <a:pPr algn="r"/>
            <a:r>
              <a:rPr lang="es-CL" b="1" dirty="0" smtClean="0">
                <a:effectLst>
                  <a:outerShdw blurRad="38100" dist="38100" dir="2700000" algn="tl">
                    <a:srgbClr val="000000">
                      <a:alpha val="43137"/>
                    </a:srgbClr>
                  </a:outerShdw>
                </a:effectLst>
              </a:rPr>
              <a:t>VALPARAÍSO, AGOSTO 2017</a:t>
            </a:r>
            <a:endParaRPr lang="es-CL" b="1" dirty="0">
              <a:effectLst>
                <a:outerShdw blurRad="38100" dist="38100" dir="2700000" algn="tl">
                  <a:srgbClr val="000000">
                    <a:alpha val="43137"/>
                  </a:srgbClr>
                </a:outerShdw>
              </a:effectLst>
            </a:endParaRPr>
          </a:p>
        </p:txBody>
      </p:sp>
      <p:sp>
        <p:nvSpPr>
          <p:cNvPr id="3" name="2 Rectángulo"/>
          <p:cNvSpPr/>
          <p:nvPr/>
        </p:nvSpPr>
        <p:spPr>
          <a:xfrm>
            <a:off x="5292080" y="0"/>
            <a:ext cx="3851920" cy="54868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
        <p:nvSpPr>
          <p:cNvPr id="5" name="4 CuadroTexto"/>
          <p:cNvSpPr txBox="1"/>
          <p:nvPr/>
        </p:nvSpPr>
        <p:spPr>
          <a:xfrm>
            <a:off x="1844875" y="1064930"/>
            <a:ext cx="3771241" cy="349955"/>
          </a:xfrm>
          <a:prstGeom prst="rect">
            <a:avLst/>
          </a:prstGeom>
          <a:noFill/>
        </p:spPr>
        <p:txBody>
          <a:bodyPr wrap="square" rtlCol="0">
            <a:noAutofit/>
          </a:bodyPr>
          <a:lstStyle/>
          <a:p>
            <a:pPr>
              <a:spcAft>
                <a:spcPts val="0"/>
              </a:spcAft>
            </a:pPr>
            <a:r>
              <a:rPr lang="es-CL" sz="1200" b="1" kern="1200" dirty="0" smtClean="0">
                <a:solidFill>
                  <a:srgbClr val="22519E"/>
                </a:solidFill>
                <a:effectLst>
                  <a:outerShdw blurRad="63500" dist="50800" dir="13500000" sx="0" sy="0">
                    <a:srgbClr val="000000">
                      <a:alpha val="50000"/>
                    </a:srgbClr>
                  </a:outerShdw>
                </a:effectLst>
                <a:latin typeface="Andalus"/>
                <a:ea typeface="Times New Roman"/>
              </a:rPr>
              <a:t>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SENADO </a:t>
            </a:r>
            <a:r>
              <a:rPr lang="es-CL" sz="1200" b="1" kern="1200" dirty="0">
                <a:solidFill>
                  <a:srgbClr val="3B6285"/>
                </a:solidFill>
                <a:effectLst>
                  <a:outerShdw blurRad="63500" dist="50800" dir="13500000" sx="0" sy="0">
                    <a:srgbClr val="000000">
                      <a:alpha val="50000"/>
                    </a:srgbClr>
                  </a:outerShdw>
                </a:effectLst>
                <a:latin typeface="Andalus"/>
                <a:ea typeface="Times New Roman"/>
              </a:rPr>
              <a:t>DE LA REPÚBLICA DE </a:t>
            </a:r>
            <a:r>
              <a:rPr lang="es-CL" sz="1200" b="1" kern="1200" dirty="0" smtClean="0">
                <a:solidFill>
                  <a:srgbClr val="3B6285"/>
                </a:solidFill>
                <a:effectLst>
                  <a:outerShdw blurRad="63500" dist="50800" dir="13500000" sx="0" sy="0">
                    <a:srgbClr val="000000">
                      <a:alpha val="50000"/>
                    </a:srgbClr>
                  </a:outerShdw>
                </a:effectLst>
                <a:latin typeface="Andalus"/>
                <a:ea typeface="Times New Roman"/>
              </a:rPr>
              <a:t>CHILE</a:t>
            </a:r>
            <a:endParaRPr lang="es-CL" sz="2400" dirty="0">
              <a:solidFill>
                <a:srgbClr val="3B6285"/>
              </a:solidFill>
              <a:effectLst/>
              <a:latin typeface="Times New Roman"/>
              <a:ea typeface="Times New Roman"/>
            </a:endParaRPr>
          </a:p>
        </p:txBody>
      </p:sp>
      <p:graphicFrame>
        <p:nvGraphicFramePr>
          <p:cNvPr id="6" name="5 Objeto"/>
          <p:cNvGraphicFramePr>
            <a:graphicFrameLocks noChangeAspect="1"/>
          </p:cNvGraphicFramePr>
          <p:nvPr>
            <p:extLst>
              <p:ext uri="{D42A27DB-BD31-4B8C-83A1-F6EECF244321}">
                <p14:modId xmlns:p14="http://schemas.microsoft.com/office/powerpoint/2010/main" val="2596421450"/>
              </p:ext>
            </p:extLst>
          </p:nvPr>
        </p:nvGraphicFramePr>
        <p:xfrm>
          <a:off x="410078" y="836712"/>
          <a:ext cx="1209594" cy="893319"/>
        </p:xfrm>
        <a:graphic>
          <a:graphicData uri="http://schemas.openxmlformats.org/presentationml/2006/ole">
            <mc:AlternateContent xmlns:mc="http://schemas.openxmlformats.org/markup-compatibility/2006">
              <mc:Choice xmlns:v="urn:schemas-microsoft-com:vml" Requires="v">
                <p:oleObj spid="_x0000_s7326" name="Imagen de mapa de bits" r:id="rId3" imgW="743054" imgH="523810" progId="PBrush">
                  <p:embed/>
                </p:oleObj>
              </mc:Choice>
              <mc:Fallback>
                <p:oleObj name="Imagen de mapa de bits" r:id="rId3" imgW="743054" imgH="523810" progId="PBrush">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0078" y="836712"/>
                        <a:ext cx="1209594" cy="893319"/>
                      </a:xfrm>
                      <a:prstGeom prst="rect">
                        <a:avLst/>
                      </a:prstGeom>
                      <a:noFill/>
                      <a:ln>
                        <a:noFill/>
                      </a:ln>
                      <a:extLst/>
                    </p:spPr>
                  </p:pic>
                </p:oleObj>
              </mc:Fallback>
            </mc:AlternateContent>
          </a:graphicData>
        </a:graphic>
      </p:graphicFrame>
      <p:sp>
        <p:nvSpPr>
          <p:cNvPr id="8" name="7 Rectángulo"/>
          <p:cNvSpPr/>
          <p:nvPr/>
        </p:nvSpPr>
        <p:spPr>
          <a:xfrm>
            <a:off x="1547664" y="992922"/>
            <a:ext cx="4464496" cy="707886"/>
          </a:xfrm>
          <a:prstGeom prst="rect">
            <a:avLst/>
          </a:prstGeom>
        </p:spPr>
        <p:txBody>
          <a:bodyPr wrap="square">
            <a:spAutoFit/>
          </a:bodyPr>
          <a:lstStyle/>
          <a:p>
            <a:pPr marL="0" marR="0" indent="0" algn="l" defTabSz="914400" rtl="0" eaLnBrk="1" fontAlgn="auto" latinLnBrk="0" hangingPunct="1">
              <a:lnSpc>
                <a:spcPct val="100000"/>
              </a:lnSpc>
              <a:spcBef>
                <a:spcPts val="0"/>
              </a:spcBef>
              <a:spcAft>
                <a:spcPts val="0"/>
              </a:spcAft>
              <a:buClrTx/>
              <a:buSzTx/>
              <a:buFontTx/>
              <a:buNone/>
              <a:tabLst>
                <a:tab pos="2806065" algn="ctr"/>
                <a:tab pos="5612130" algn="r"/>
              </a:tabLst>
              <a:defRPr/>
            </a:pPr>
            <a:r>
              <a:rPr lang="es-CL" sz="4000" b="1" kern="1200" dirty="0" smtClean="0">
                <a:solidFill>
                  <a:srgbClr val="943634"/>
                </a:solidFill>
                <a:latin typeface="Andalus" pitchFamily="18" charset="-78"/>
                <a:ea typeface="Times New Roman"/>
                <a:cs typeface="Andalus" pitchFamily="18" charset="-78"/>
              </a:rPr>
              <a:t>U</a:t>
            </a:r>
            <a:r>
              <a:rPr lang="es-CL" sz="1600" b="1" kern="1200" dirty="0" smtClean="0">
                <a:solidFill>
                  <a:srgbClr val="943634"/>
                </a:solidFill>
                <a:latin typeface="Andalus" pitchFamily="18" charset="-78"/>
                <a:ea typeface="Times New Roman"/>
                <a:cs typeface="Andalus" pitchFamily="18" charset="-78"/>
              </a:rPr>
              <a:t>NIDAD DE ASESORÍA PRESUPUESTARIA</a:t>
            </a:r>
            <a:endParaRPr lang="es-CL" sz="1400" dirty="0" smtClean="0">
              <a:latin typeface="Andalus" pitchFamily="18" charset="-78"/>
              <a:ea typeface="Times New Roman"/>
              <a:cs typeface="Andalus" pitchFamily="18" charset="-78"/>
            </a:endParaRPr>
          </a:p>
        </p:txBody>
      </p:sp>
    </p:spTree>
    <p:extLst>
      <p:ext uri="{BB962C8B-B14F-4D97-AF65-F5344CB8AC3E}">
        <p14:creationId xmlns:p14="http://schemas.microsoft.com/office/powerpoint/2010/main" val="37052829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10</a:t>
            </a:fld>
            <a:endParaRPr lang="es-CL"/>
          </a:p>
        </p:txBody>
      </p:sp>
      <p:sp>
        <p:nvSpPr>
          <p:cNvPr id="7" name="1 Título"/>
          <p:cNvSpPr txBox="1">
            <a:spLocks/>
          </p:cNvSpPr>
          <p:nvPr/>
        </p:nvSpPr>
        <p:spPr>
          <a:xfrm>
            <a:off x="414336" y="456346"/>
            <a:ext cx="8210799"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JUNIO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01. PROGRAMA 08: APOYO Y SUPERVISIÓN DE ESTABLECIMIENTOS EDUCACIONALES SUBVENCIONADOS </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293660"/>
            <a:ext cx="8229600" cy="3351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53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2633663"/>
            <a:ext cx="8076272" cy="28835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3859282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11</a:t>
            </a:fld>
            <a:endParaRPr lang="es-CL"/>
          </a:p>
        </p:txBody>
      </p:sp>
      <p:sp>
        <p:nvSpPr>
          <p:cNvPr id="7" name="1 Título"/>
          <p:cNvSpPr txBox="1">
            <a:spLocks/>
          </p:cNvSpPr>
          <p:nvPr/>
        </p:nvSpPr>
        <p:spPr>
          <a:xfrm>
            <a:off x="414336" y="579456"/>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JUNIO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01. PROGRAMA 11: RECURSOS EDUCATIVOS</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311324"/>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638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6" y="1772816"/>
            <a:ext cx="8201488" cy="3960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54959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12</a:t>
            </a:fld>
            <a:endParaRPr lang="es-CL"/>
          </a:p>
        </p:txBody>
      </p:sp>
      <p:sp>
        <p:nvSpPr>
          <p:cNvPr id="7" name="1 Título"/>
          <p:cNvSpPr txBox="1">
            <a:spLocks/>
          </p:cNvSpPr>
          <p:nvPr/>
        </p:nvSpPr>
        <p:spPr>
          <a:xfrm>
            <a:off x="414336" y="456346"/>
            <a:ext cx="8210799"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JUNIO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01. PROGRAMA 12 FORTALECIMIENTO DE LA EDUCACIÓN ESCOLAR PÚBLICA </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293660"/>
            <a:ext cx="8229600" cy="3351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741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795463"/>
            <a:ext cx="8085583" cy="41538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5784028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13</a:t>
            </a:fld>
            <a:endParaRPr lang="es-CL"/>
          </a:p>
        </p:txBody>
      </p:sp>
      <p:sp>
        <p:nvSpPr>
          <p:cNvPr id="7" name="1 Título"/>
          <p:cNvSpPr txBox="1">
            <a:spLocks/>
          </p:cNvSpPr>
          <p:nvPr/>
        </p:nvSpPr>
        <p:spPr>
          <a:xfrm>
            <a:off x="414336" y="456346"/>
            <a:ext cx="8210799"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JUNIO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01. PROGRAMA 20: SUBVENCIONES A LOS ESTABLECIMIENTOS EDUCACIONALES  </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843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988841"/>
            <a:ext cx="8136904" cy="33784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919832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14</a:t>
            </a:fld>
            <a:endParaRPr lang="es-CL"/>
          </a:p>
        </p:txBody>
      </p:sp>
      <p:sp>
        <p:nvSpPr>
          <p:cNvPr id="7" name="1 Título"/>
          <p:cNvSpPr txBox="1">
            <a:spLocks/>
          </p:cNvSpPr>
          <p:nvPr/>
        </p:nvSpPr>
        <p:spPr>
          <a:xfrm>
            <a:off x="414336" y="456346"/>
            <a:ext cx="8210799"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JUNIO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01. PROGRAMA 20: SUBVENCIONES A LOS ESTABLECIMIENTOS EDUCACIONALES -CONTINUACION  </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945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790700"/>
            <a:ext cx="8085583" cy="41585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835284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15</a:t>
            </a:fld>
            <a:endParaRPr lang="es-CL"/>
          </a:p>
        </p:txBody>
      </p:sp>
      <p:sp>
        <p:nvSpPr>
          <p:cNvPr id="7" name="1 Título"/>
          <p:cNvSpPr txBox="1">
            <a:spLocks/>
          </p:cNvSpPr>
          <p:nvPr/>
        </p:nvSpPr>
        <p:spPr>
          <a:xfrm>
            <a:off x="414336" y="456346"/>
            <a:ext cx="8210799"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JUNIO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01. PROGRAMA 21: </a:t>
            </a:r>
            <a:r>
              <a:rPr lang="es-CL" sz="1600" b="1" dirty="0">
                <a:solidFill>
                  <a:schemeClr val="tx1"/>
                </a:solidFill>
                <a:ea typeface="Verdana" pitchFamily="34" charset="0"/>
                <a:cs typeface="Verdana" pitchFamily="34" charset="0"/>
              </a:rPr>
              <a:t>GESTIÓN DE SUBVENCIONES A ESTABLECIMIENTOS EDUCACIONALES </a:t>
            </a:r>
          </a:p>
        </p:txBody>
      </p:sp>
      <p:sp>
        <p:nvSpPr>
          <p:cNvPr id="8" name="1 Título"/>
          <p:cNvSpPr txBox="1">
            <a:spLocks/>
          </p:cNvSpPr>
          <p:nvPr/>
        </p:nvSpPr>
        <p:spPr>
          <a:xfrm>
            <a:off x="386224" y="1293660"/>
            <a:ext cx="8229600" cy="3351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048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2420889"/>
            <a:ext cx="7848872" cy="2127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406179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16</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01. PROGRAMA 29: FORTALECIMIENTO DE LA EDUCACIÓN SUPERIOR PÚBLICA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628798"/>
            <a:ext cx="7992888" cy="45053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312636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525344"/>
            <a:ext cx="8406135" cy="293117"/>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17</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01. PROGRAMA 30: EDUCACIÓN SUPERIOR</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253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6" y="1556792"/>
            <a:ext cx="8210799" cy="48965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2978165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18</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01. PROGRAMA 31:  GASTOS DE OPERACIÓN DE EDUCACIÓN SUPERIOR</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355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4336" y="2276873"/>
            <a:ext cx="8210799" cy="25761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7195379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19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02. PROGRAMA 01: SUPERINTENDENCIA DE EDUCACIÓN</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457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1844824"/>
            <a:ext cx="7776864" cy="3960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484626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EDUCACIÓN</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2</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386224" y="1556792"/>
            <a:ext cx="8074208" cy="4832092"/>
          </a:xfrm>
          <a:prstGeom prst="rect">
            <a:avLst/>
          </a:prstGeom>
        </p:spPr>
        <p:txBody>
          <a:bodyPr wrap="square">
            <a:spAutoFit/>
          </a:bodyPr>
          <a:lstStyle/>
          <a:p>
            <a:pPr algn="just"/>
            <a:r>
              <a:rPr lang="es-CL" sz="1400" dirty="0"/>
              <a:t>Para el año </a:t>
            </a:r>
            <a:r>
              <a:rPr lang="es-CL" sz="1400" dirty="0" smtClean="0"/>
              <a:t>2017 </a:t>
            </a:r>
            <a:r>
              <a:rPr lang="es-CL" sz="1400" dirty="0"/>
              <a:t>el Ministerio de Educación (MINEDUC), contempla </a:t>
            </a:r>
            <a:r>
              <a:rPr lang="es-CL" sz="1400" dirty="0" smtClean="0"/>
              <a:t> </a:t>
            </a:r>
            <a:r>
              <a:rPr lang="es-CL" sz="1400" dirty="0"/>
              <a:t>como prioridades: </a:t>
            </a:r>
            <a:r>
              <a:rPr lang="es-CL" sz="1400" dirty="0" smtClean="0"/>
              <a:t>continuar con </a:t>
            </a:r>
            <a:r>
              <a:rPr lang="es-CL" sz="1400" dirty="0"/>
              <a:t>los esfuerzos por fortalecer </a:t>
            </a:r>
            <a:r>
              <a:rPr lang="es-CL" sz="1400" dirty="0" smtClean="0"/>
              <a:t>la cobertura </a:t>
            </a:r>
            <a:r>
              <a:rPr lang="es-CL" sz="1400" dirty="0"/>
              <a:t>de educación </a:t>
            </a:r>
            <a:r>
              <a:rPr lang="es-CL" sz="1400" dirty="0" err="1"/>
              <a:t>parvularia</a:t>
            </a:r>
            <a:r>
              <a:rPr lang="es-CL" sz="1400" dirty="0"/>
              <a:t> </a:t>
            </a:r>
            <a:r>
              <a:rPr lang="es-CL" sz="1400" dirty="0" smtClean="0"/>
              <a:t>y posibilitar </a:t>
            </a:r>
            <a:r>
              <a:rPr lang="es-CL" sz="1400" dirty="0"/>
              <a:t>una educación de </a:t>
            </a:r>
            <a:r>
              <a:rPr lang="es-CL" sz="1400" dirty="0" smtClean="0"/>
              <a:t>calidad en </a:t>
            </a:r>
            <a:r>
              <a:rPr lang="es-CL" sz="1400" dirty="0"/>
              <a:t>los primeros años de vida; vigencia el Sistema de </a:t>
            </a:r>
            <a:r>
              <a:rPr lang="es-CL" sz="1400" dirty="0" smtClean="0"/>
              <a:t>Desarrollo Profesional </a:t>
            </a:r>
            <a:r>
              <a:rPr lang="es-CL" sz="1400" dirty="0"/>
              <a:t>Docente, que permitirá dignificar </a:t>
            </a:r>
            <a:r>
              <a:rPr lang="es-CL" sz="1400" dirty="0" smtClean="0"/>
              <a:t>la docencia</a:t>
            </a:r>
            <a:r>
              <a:rPr lang="es-CL" sz="1400" dirty="0"/>
              <a:t>, apoyar su ejercicio y aumentar </a:t>
            </a:r>
            <a:r>
              <a:rPr lang="es-CL" sz="1400" dirty="0" smtClean="0"/>
              <a:t>su valoración </a:t>
            </a:r>
            <a:r>
              <a:rPr lang="es-CL" sz="1400" dirty="0"/>
              <a:t>para las nuevas generaciones; </a:t>
            </a:r>
            <a:r>
              <a:rPr lang="es-CL" sz="1400" dirty="0" smtClean="0"/>
              <a:t>se </a:t>
            </a:r>
            <a:r>
              <a:rPr lang="es-CL" sz="1400" dirty="0"/>
              <a:t>ampliará el número </a:t>
            </a:r>
            <a:r>
              <a:rPr lang="es-CL" sz="1400" dirty="0" smtClean="0"/>
              <a:t>de estudiantes </a:t>
            </a:r>
            <a:r>
              <a:rPr lang="es-CL" sz="1400" dirty="0"/>
              <a:t>beneficiados </a:t>
            </a:r>
            <a:r>
              <a:rPr lang="es-CL" sz="1400" dirty="0" smtClean="0"/>
              <a:t>con la </a:t>
            </a:r>
            <a:r>
              <a:rPr lang="es-CL" sz="1400" dirty="0"/>
              <a:t>adscripción a la </a:t>
            </a:r>
            <a:r>
              <a:rPr lang="es-CL" sz="1400" dirty="0" smtClean="0"/>
              <a:t>gratuidad de establecimientos subvencionados </a:t>
            </a:r>
            <a:r>
              <a:rPr lang="es-CL" sz="1400" dirty="0"/>
              <a:t>y </a:t>
            </a:r>
            <a:r>
              <a:rPr lang="es-CL" sz="1400" dirty="0" smtClean="0"/>
              <a:t>se incrementará </a:t>
            </a:r>
            <a:r>
              <a:rPr lang="es-CL" sz="1400" dirty="0"/>
              <a:t>el aporte </a:t>
            </a:r>
            <a:r>
              <a:rPr lang="es-CL" sz="1400" dirty="0" smtClean="0"/>
              <a:t>por gratuidad </a:t>
            </a:r>
            <a:r>
              <a:rPr lang="es-CL" sz="1400" dirty="0"/>
              <a:t>por estudiante; y </a:t>
            </a:r>
            <a:r>
              <a:rPr lang="es-CL" sz="1400" dirty="0" smtClean="0"/>
              <a:t>se destinarán $</a:t>
            </a:r>
            <a:r>
              <a:rPr lang="es-CL" sz="1400" dirty="0"/>
              <a:t>747.902 millones </a:t>
            </a:r>
            <a:r>
              <a:rPr lang="es-CL" sz="1400" dirty="0" smtClean="0"/>
              <a:t>al financiamiento </a:t>
            </a:r>
            <a:r>
              <a:rPr lang="es-CL" sz="1400" dirty="0"/>
              <a:t>de </a:t>
            </a:r>
            <a:r>
              <a:rPr lang="es-CL" sz="1400" dirty="0" smtClean="0"/>
              <a:t>la gratuidad en educación superior.</a:t>
            </a:r>
            <a:endParaRPr lang="es-CL" sz="1400" dirty="0"/>
          </a:p>
          <a:p>
            <a:pPr algn="just"/>
            <a:r>
              <a:rPr lang="es-CL" sz="1400" dirty="0" smtClean="0"/>
              <a:t>En </a:t>
            </a:r>
            <a:r>
              <a:rPr lang="es-CL" sz="1400" dirty="0"/>
              <a:t>cuanto a la ejecución presupuestaria acumulada a </a:t>
            </a:r>
            <a:r>
              <a:rPr lang="es-CL" sz="1400" dirty="0" smtClean="0"/>
              <a:t>junio 2017, </a:t>
            </a:r>
            <a:r>
              <a:rPr lang="es-CL" sz="1400" dirty="0"/>
              <a:t>este Ministerio en su conjunto acumuló un </a:t>
            </a:r>
            <a:r>
              <a:rPr lang="es-CL" sz="1400" dirty="0" smtClean="0"/>
              <a:t>   42,3% </a:t>
            </a:r>
            <a:r>
              <a:rPr lang="es-CL" sz="1400" dirty="0"/>
              <a:t>de ejecución </a:t>
            </a:r>
            <a:r>
              <a:rPr lang="es-CL" sz="1400" dirty="0" smtClean="0"/>
              <a:t>respecto del </a:t>
            </a:r>
            <a:r>
              <a:rPr lang="es-CL" sz="1400" dirty="0"/>
              <a:t>presupuesto inicial y  41,3% </a:t>
            </a:r>
            <a:r>
              <a:rPr lang="es-CL" sz="1400" dirty="0" smtClean="0"/>
              <a:t>del presupuesto vigente. La diferencia se explica por la modificación del presupuesto vigente, que se incrementó a junio </a:t>
            </a:r>
            <a:r>
              <a:rPr lang="es-CL" sz="1400" dirty="0"/>
              <a:t>en </a:t>
            </a:r>
            <a:r>
              <a:rPr lang="es-CL" sz="1400" dirty="0" smtClean="0"/>
              <a:t>M$229.899.596. </a:t>
            </a:r>
            <a:endParaRPr lang="es-CL" sz="1400" dirty="0"/>
          </a:p>
          <a:p>
            <a:pPr algn="just"/>
            <a:r>
              <a:rPr lang="es-CL" sz="1400" dirty="0" smtClean="0"/>
              <a:t>El </a:t>
            </a:r>
            <a:r>
              <a:rPr lang="es-CL" sz="1400" dirty="0"/>
              <a:t>Capítulo 01 “Subsecretaría de Educación”  la ejecución global a </a:t>
            </a:r>
            <a:r>
              <a:rPr lang="es-CL" sz="1400" dirty="0" smtClean="0"/>
              <a:t>junio 2017 </a:t>
            </a:r>
            <a:r>
              <a:rPr lang="es-CL" sz="1400" dirty="0"/>
              <a:t>fue </a:t>
            </a:r>
            <a:r>
              <a:rPr lang="es-CL" sz="1400" dirty="0" smtClean="0"/>
              <a:t>de aproximadamente 40,3% </a:t>
            </a:r>
            <a:r>
              <a:rPr lang="es-CL" sz="1400" dirty="0"/>
              <a:t>respecto al presupuesto vigente </a:t>
            </a:r>
            <a:r>
              <a:rPr lang="es-CL" sz="1400" dirty="0" smtClean="0"/>
              <a:t>y 40,7% del </a:t>
            </a:r>
            <a:r>
              <a:rPr lang="es-CL" sz="1400" dirty="0"/>
              <a:t>inicial, </a:t>
            </a:r>
            <a:r>
              <a:rPr lang="es-CL" sz="1400" dirty="0" smtClean="0"/>
              <a:t>dado que hubo modificaciones al presupuesto vigente, el cual se </a:t>
            </a:r>
            <a:r>
              <a:rPr lang="es-CL" sz="1400" dirty="0"/>
              <a:t>incrementó en </a:t>
            </a:r>
            <a:r>
              <a:rPr lang="es-CL" sz="1400" dirty="0" smtClean="0"/>
              <a:t>M$72.179.955, es decir, un 0,9% respecto al aprobado por el Congreso.</a:t>
            </a:r>
            <a:endParaRPr lang="es-CL" sz="1400" dirty="0"/>
          </a:p>
          <a:p>
            <a:pPr algn="just"/>
            <a:r>
              <a:rPr lang="es-CL" sz="1400" dirty="0" smtClean="0"/>
              <a:t>Los mayores </a:t>
            </a:r>
            <a:r>
              <a:rPr lang="es-CL" sz="1400" dirty="0"/>
              <a:t>avances por </a:t>
            </a:r>
            <a:r>
              <a:rPr lang="es-CL" sz="1400" dirty="0" smtClean="0"/>
              <a:t>Programa presupuestario, </a:t>
            </a:r>
            <a:r>
              <a:rPr lang="es-CL" sz="1400" dirty="0"/>
              <a:t>en cuanto a ejecución del presupuesto vigente, correspondieron </a:t>
            </a:r>
            <a:r>
              <a:rPr lang="es-CL" sz="1400" dirty="0" smtClean="0"/>
              <a:t>a: </a:t>
            </a:r>
            <a:r>
              <a:rPr lang="es-CL" sz="1400" dirty="0"/>
              <a:t>Fondos culturales y artísticos </a:t>
            </a:r>
            <a:r>
              <a:rPr lang="es-CL" sz="1400" dirty="0" smtClean="0"/>
              <a:t>72,1%; </a:t>
            </a:r>
            <a:r>
              <a:rPr lang="es-CL" sz="1400" dirty="0"/>
              <a:t>Gastos de Operación Educación Superior </a:t>
            </a:r>
            <a:r>
              <a:rPr lang="es-CL" sz="1400" dirty="0" smtClean="0"/>
              <a:t>66,3%; y Recursos Educativos que alcanzó un  64,8% de los respectivos presupuestos vigentes.</a:t>
            </a:r>
          </a:p>
          <a:p>
            <a:pPr algn="just"/>
            <a:r>
              <a:rPr lang="es-CL" sz="1400" dirty="0" smtClean="0"/>
              <a:t>Los programas con menor tasa de ejecución del presupuesto vigente fueron: Fortalecimiento Educación Escolar 7,6%; </a:t>
            </a:r>
            <a:r>
              <a:rPr lang="es-CL" sz="1400" dirty="0"/>
              <a:t>Desarrollo Curricular y </a:t>
            </a:r>
            <a:r>
              <a:rPr lang="es-CL" sz="1400" dirty="0" smtClean="0"/>
              <a:t>Evaluación 25% y </a:t>
            </a:r>
            <a:r>
              <a:rPr lang="es-CL" sz="1400" dirty="0"/>
              <a:t> Educación Superior </a:t>
            </a:r>
            <a:r>
              <a:rPr lang="es-CL" sz="1400" dirty="0" smtClean="0"/>
              <a:t>25,3%.</a:t>
            </a:r>
          </a:p>
          <a:p>
            <a:pPr algn="just"/>
            <a:r>
              <a:rPr lang="es-CL" sz="1400" dirty="0" smtClean="0"/>
              <a:t>En cuanto a la comparación con al ejecución del año 2016, las tasas de ejecución muestran una mayor ejecución en el primer bimestre 2016, pero en 2017 se aprecia una aceleración en el gasto en el segundo bimestre, en comparación a 2016. Sin embargo en promedio se observan tasas de gasto similares al comparar ambos años. </a:t>
            </a:r>
            <a:endParaRPr lang="es-CL" sz="1400" dirty="0"/>
          </a:p>
        </p:txBody>
      </p:sp>
    </p:spTree>
    <p:extLst>
      <p:ext uri="{BB962C8B-B14F-4D97-AF65-F5344CB8AC3E}">
        <p14:creationId xmlns:p14="http://schemas.microsoft.com/office/powerpoint/2010/main" val="32050605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20</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03. PROGRAMA 01:  AGENCIA DE CALIDAD DE LA EDUCACIÓN</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560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576" y="1916833"/>
            <a:ext cx="7378774" cy="34505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618886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21</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04. PROGRAMA 01:  SUBSECRETARIA DE EDUCACIÓN PARVULARIA</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66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5650" y="1814513"/>
            <a:ext cx="7632700" cy="39322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2345728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05. PROGRAMA 01: DIBAM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76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628800"/>
            <a:ext cx="7467600" cy="47525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1547758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23</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05. PROGRAMA 02:   RED DE BIBLIOTECAS PÚBLICAS</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86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060848"/>
            <a:ext cx="7467600" cy="34563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1450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24</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05. PROGRAMA 03:  CONSEJO DE MONUMENTOS NACIONALES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401130"/>
            <a:ext cx="8229600" cy="443694"/>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296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276872"/>
            <a:ext cx="7467600" cy="3240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0223565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25</a:t>
            </a:fld>
            <a:endParaRPr lang="es-CL"/>
          </a:p>
        </p:txBody>
      </p:sp>
      <p:sp>
        <p:nvSpPr>
          <p:cNvPr id="7" name="1 Título"/>
          <p:cNvSpPr txBox="1">
            <a:spLocks/>
          </p:cNvSpPr>
          <p:nvPr/>
        </p:nvSpPr>
        <p:spPr>
          <a:xfrm>
            <a:off x="414337" y="431684"/>
            <a:ext cx="8201488"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JUNIO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08. PROGRAMA 01: CONICYT</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022778"/>
            <a:ext cx="8229600" cy="264518"/>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307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1938" y="1412776"/>
            <a:ext cx="8620125" cy="5040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7622113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26</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09. PROGRAMA 01: JUNAEB</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317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 y="1628799"/>
            <a:ext cx="8039100" cy="474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029592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27</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09. PROGRAMA 02: SALUD ESCOLAR</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327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 y="2060849"/>
            <a:ext cx="8039100" cy="36724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79030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28</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09. PROGRAMA 03: BECAS Y ASISTENCIALIDAD</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337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2450" y="1628800"/>
            <a:ext cx="8039100" cy="4824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38157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386224" y="6597352"/>
            <a:ext cx="8317867" cy="221109"/>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29</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11. PROGRAMA 01: JUNJI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348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138" y="1628800"/>
            <a:ext cx="7705725" cy="4976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22082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6224"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a:solidFill>
                  <a:schemeClr val="tx1"/>
                </a:solidFill>
                <a:ea typeface="Verdana" pitchFamily="34" charset="0"/>
                <a:cs typeface="Verdana" pitchFamily="34" charset="0"/>
              </a:rPr>
              <a:t>Ejecución Presupuestaria de Gastos Acumulada a </a:t>
            </a:r>
            <a:r>
              <a:rPr lang="es-CL" sz="1800" b="1" dirty="0" smtClean="0">
                <a:solidFill>
                  <a:schemeClr val="tx1"/>
                </a:solidFill>
                <a:ea typeface="Verdana" pitchFamily="34" charset="0"/>
                <a:cs typeface="Verdana" pitchFamily="34" charset="0"/>
              </a:rPr>
              <a:t>JUNIO 2016-JUNIO </a:t>
            </a:r>
            <a:r>
              <a:rPr lang="es-CL" sz="1800" b="1" dirty="0">
                <a:solidFill>
                  <a:schemeClr val="tx1"/>
                </a:solidFill>
                <a:ea typeface="Verdana" pitchFamily="34" charset="0"/>
                <a:cs typeface="Verdana" pitchFamily="34" charset="0"/>
              </a:rPr>
              <a:t>2017 </a:t>
            </a:r>
            <a:r>
              <a:rPr lang="es-CL" sz="1800" b="1" dirty="0" smtClean="0">
                <a:solidFill>
                  <a:schemeClr val="tx1"/>
                </a:solidFill>
                <a:ea typeface="Verdana" pitchFamily="34" charset="0"/>
                <a:cs typeface="Verdana" pitchFamily="34" charset="0"/>
              </a:rPr>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MINISTERIO DE EDUCACIÓN</a:t>
            </a:r>
            <a:endParaRPr lang="es-CL" sz="1800" b="1" dirty="0">
              <a:solidFill>
                <a:schemeClr val="tx1"/>
              </a:solidFill>
              <a:ea typeface="Verdana" pitchFamily="34" charset="0"/>
              <a:cs typeface="Verdana" pitchFamily="34" charset="0"/>
            </a:endParaRP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3</a:t>
            </a:fld>
            <a:endParaRPr lang="es-CL"/>
          </a:p>
        </p:txBody>
      </p:sp>
      <p:sp>
        <p:nvSpPr>
          <p:cNvPr id="6" name="1 Título"/>
          <p:cNvSpPr txBox="1">
            <a:spLocks/>
          </p:cNvSpPr>
          <p:nvPr/>
        </p:nvSpPr>
        <p:spPr>
          <a:xfrm>
            <a:off x="386224" y="1412776"/>
            <a:ext cx="8229600" cy="496855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algn="just"/>
            <a:endParaRPr lang="es-CL" sz="1600" dirty="0" smtClean="0">
              <a:latin typeface="+mn-lt"/>
            </a:endParaRPr>
          </a:p>
        </p:txBody>
      </p:sp>
      <p:sp>
        <p:nvSpPr>
          <p:cNvPr id="3" name="2 Rectángulo"/>
          <p:cNvSpPr/>
          <p:nvPr/>
        </p:nvSpPr>
        <p:spPr>
          <a:xfrm>
            <a:off x="4716016" y="1556792"/>
            <a:ext cx="3744416" cy="461665"/>
          </a:xfrm>
          <a:prstGeom prst="rect">
            <a:avLst/>
          </a:prstGeom>
        </p:spPr>
        <p:txBody>
          <a:bodyPr wrap="square">
            <a:spAutoFit/>
          </a:bodyPr>
          <a:lstStyle/>
          <a:p>
            <a:pPr algn="just"/>
            <a:r>
              <a:rPr lang="es-CL" sz="1200" b="1" dirty="0"/>
              <a:t>Porcentaje de ejecución acumulada  respecto al presupuesto vigente</a:t>
            </a:r>
            <a:r>
              <a:rPr lang="es-CL" sz="1200" b="1"/>
              <a:t>, </a:t>
            </a:r>
            <a:r>
              <a:rPr lang="es-CL" sz="1200" b="1" smtClean="0"/>
              <a:t>enero-junio años </a:t>
            </a:r>
            <a:r>
              <a:rPr lang="es-CL" sz="1200" b="1" dirty="0"/>
              <a:t>2016-2017</a:t>
            </a: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556792"/>
            <a:ext cx="3657600" cy="506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5299" y="5589240"/>
            <a:ext cx="7791450"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95"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7544" y="2276872"/>
            <a:ext cx="3888432" cy="30243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16016" y="2276872"/>
            <a:ext cx="3899808" cy="30243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7357973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30</a:t>
            </a:fld>
            <a:endParaRPr lang="es-CL"/>
          </a:p>
        </p:txBody>
      </p:sp>
      <p:sp>
        <p:nvSpPr>
          <p:cNvPr id="7" name="1 Título"/>
          <p:cNvSpPr txBox="1">
            <a:spLocks/>
          </p:cNvSpPr>
          <p:nvPr/>
        </p:nvSpPr>
        <p:spPr>
          <a:xfrm>
            <a:off x="414336" y="410180"/>
            <a:ext cx="8210799" cy="929647"/>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11. PROGRAMA 02: PROGRAMAS ALTERNATIVOS DE ENSEÑANZA PRE-ESCOLAR</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339826"/>
            <a:ext cx="8229600" cy="288973"/>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358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9138" y="1772816"/>
            <a:ext cx="7705725" cy="4248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404040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31</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13. PROGRAMA 01: CONSEJO DE RECTORES  </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368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57288" y="2405063"/>
            <a:ext cx="6829425" cy="3472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1221272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32</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15. PROGRAMA 01: CONSEJO NACIONAL DE EDUCACIÓN</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378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643063"/>
            <a:ext cx="7632847" cy="4234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8954956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33</a:t>
            </a:fld>
            <a:endParaRPr lang="es-CL"/>
          </a:p>
        </p:txBody>
      </p:sp>
      <p:sp>
        <p:nvSpPr>
          <p:cNvPr id="7" name="1 Título"/>
          <p:cNvSpPr txBox="1">
            <a:spLocks/>
          </p:cNvSpPr>
          <p:nvPr/>
        </p:nvSpPr>
        <p:spPr>
          <a:xfrm>
            <a:off x="414336" y="278775"/>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JUNIO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16. PROGRAMA 01: CONSEJO NACIONAL DE LA CULTURA Y LAS ARTES</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908721"/>
            <a:ext cx="8229600" cy="12310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389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025" y="1268760"/>
            <a:ext cx="7981950" cy="51125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879397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34</a:t>
            </a:fld>
            <a:endParaRPr lang="es-CL"/>
          </a:p>
        </p:txBody>
      </p:sp>
      <p:sp>
        <p:nvSpPr>
          <p:cNvPr id="7" name="1 Título"/>
          <p:cNvSpPr txBox="1">
            <a:spLocks/>
          </p:cNvSpPr>
          <p:nvPr/>
        </p:nvSpPr>
        <p:spPr>
          <a:xfrm>
            <a:off x="414337" y="562846"/>
            <a:ext cx="8201486" cy="837314"/>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JUNIO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16. PROGRAMA 01: Cont. CONSEJO NACIONAL DE LA CULTURA Y LAS ARTES</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rot="10800000" flipV="1">
            <a:off x="414337" y="1628800"/>
            <a:ext cx="8201486" cy="288032"/>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399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025" y="2060848"/>
            <a:ext cx="7981950"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274840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35</a:t>
            </a:fld>
            <a:endParaRPr lang="es-CL"/>
          </a:p>
        </p:txBody>
      </p:sp>
      <p:sp>
        <p:nvSpPr>
          <p:cNvPr id="7" name="1 Título"/>
          <p:cNvSpPr txBox="1">
            <a:spLocks/>
          </p:cNvSpPr>
          <p:nvPr/>
        </p:nvSpPr>
        <p:spPr>
          <a:xfrm>
            <a:off x="414336" y="579456"/>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JUNIO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16. PROGRAMA 02: FONDOS CULTURALES Y ARTÍSTICOS </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a:t>
            </a:r>
            <a:r>
              <a:rPr lang="es-CL" sz="1400" b="1" dirty="0">
                <a:solidFill>
                  <a:prstClr val="black"/>
                </a:solidFill>
                <a:ea typeface="Verdana" pitchFamily="34" charset="0"/>
                <a:cs typeface="Verdana" pitchFamily="34" charset="0"/>
              </a:rPr>
              <a:t>de</a:t>
            </a:r>
            <a:r>
              <a:rPr lang="es-CL" sz="1600" b="1" dirty="0">
                <a:solidFill>
                  <a:prstClr val="black"/>
                </a:solidFill>
                <a:ea typeface="Verdana" pitchFamily="34" charset="0"/>
                <a:cs typeface="Verdana" pitchFamily="34" charset="0"/>
              </a:rPr>
              <a:t>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4096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1025" y="2309813"/>
            <a:ext cx="7981950" cy="3423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3404344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8" y="548680"/>
            <a:ext cx="8210798"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r>
              <a:rPr lang="es-CL" sz="1800" b="1" dirty="0">
                <a:solidFill>
                  <a:schemeClr val="tx1"/>
                </a:solidFill>
                <a:ea typeface="Verdana" pitchFamily="34" charset="0"/>
                <a:cs typeface="Verdana" pitchFamily="34" charset="0"/>
              </a:rPr>
              <a:t/>
            </a:r>
            <a:br>
              <a:rPr lang="es-CL" sz="1800" b="1" dirty="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a:t>
            </a:r>
            <a:r>
              <a:rPr lang="es-CL" sz="1800" b="1" dirty="0">
                <a:solidFill>
                  <a:schemeClr val="tx1"/>
                </a:solidFill>
                <a:ea typeface="Verdana" pitchFamily="34" charset="0"/>
                <a:cs typeface="Verdana" pitchFamily="34" charset="0"/>
              </a:rPr>
              <a:t>MINISTERIO DE </a:t>
            </a:r>
            <a:r>
              <a:rPr lang="es-CL" sz="1800" b="1" dirty="0" smtClean="0">
                <a:solidFill>
                  <a:schemeClr val="tx1"/>
                </a:solidFill>
                <a:ea typeface="Verdana" pitchFamily="34" charset="0"/>
                <a:cs typeface="Verdana" pitchFamily="34" charset="0"/>
              </a:rPr>
              <a:t>EDUCACION</a:t>
            </a:r>
            <a:endParaRPr lang="es-CL" sz="1800" b="1" dirty="0">
              <a:solidFill>
                <a:schemeClr val="tx1"/>
              </a:solidFill>
              <a:ea typeface="Verdana" pitchFamily="34" charset="0"/>
              <a:cs typeface="Verdana" pitchFamily="34" charset="0"/>
            </a:endParaRPr>
          </a:p>
        </p:txBody>
      </p:sp>
      <p:sp>
        <p:nvSpPr>
          <p:cNvPr id="4" name="3 Marcador de pie de página"/>
          <p:cNvSpPr>
            <a:spLocks noGrp="1"/>
          </p:cNvSpPr>
          <p:nvPr>
            <p:ph type="ftr" sz="quarter" idx="11"/>
          </p:nvPr>
        </p:nvSpPr>
        <p:spPr>
          <a:xfrm>
            <a:off x="414337" y="6021288"/>
            <a:ext cx="8406135" cy="432048"/>
          </a:xfrm>
        </p:spPr>
        <p:txBody>
          <a:bodyPr/>
          <a:lstStyle/>
          <a:p>
            <a:pPr lvl="0"/>
            <a:r>
              <a:rPr lang="es-CL" sz="1050" b="1" dirty="0">
                <a:solidFill>
                  <a:prstClr val="black"/>
                </a:solidFill>
              </a:rPr>
              <a:t>Fuente</a:t>
            </a:r>
            <a:r>
              <a:rPr lang="es-CL" sz="1050" dirty="0">
                <a:solidFill>
                  <a:prstClr val="black"/>
                </a:solidFill>
              </a:rPr>
              <a:t>: Elaboración propia en base  a Informes de </a:t>
            </a:r>
            <a:r>
              <a:rPr lang="es-CL" sz="1050" dirty="0" smtClean="0">
                <a:solidFill>
                  <a:prstClr val="black"/>
                </a:solidFill>
              </a:rPr>
              <a:t>ejecución presupuestaria </a:t>
            </a:r>
            <a:r>
              <a:rPr lang="es-CL" sz="1050" dirty="0">
                <a:solidFill>
                  <a:prstClr val="black"/>
                </a:solidFill>
              </a:rPr>
              <a:t>mensual de DIPRES</a:t>
            </a:r>
          </a:p>
        </p:txBody>
      </p:sp>
      <p:sp>
        <p:nvSpPr>
          <p:cNvPr id="5" name="4 Marcador de número de diapositiva"/>
          <p:cNvSpPr>
            <a:spLocks noGrp="1"/>
          </p:cNvSpPr>
          <p:nvPr>
            <p:ph type="sldNum" sz="quarter" idx="12"/>
          </p:nvPr>
        </p:nvSpPr>
        <p:spPr>
          <a:xfrm>
            <a:off x="6510338" y="6309320"/>
            <a:ext cx="2133600" cy="365125"/>
          </a:xfrm>
        </p:spPr>
        <p:txBody>
          <a:bodyPr/>
          <a:lstStyle/>
          <a:p>
            <a:fld id="{66452F03-F775-4AB4-A3E9-A5A78C748C69}" type="slidenum">
              <a:rPr lang="es-CL" smtClean="0"/>
              <a:t>4</a:t>
            </a:fld>
            <a:endParaRPr lang="es-CL"/>
          </a:p>
        </p:txBody>
      </p:sp>
      <p:sp>
        <p:nvSpPr>
          <p:cNvPr id="6" name="1 Título"/>
          <p:cNvSpPr txBox="1">
            <a:spLocks/>
          </p:cNvSpPr>
          <p:nvPr/>
        </p:nvSpPr>
        <p:spPr>
          <a:xfrm>
            <a:off x="378499" y="1340768"/>
            <a:ext cx="8229600" cy="324036"/>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600" b="1" dirty="0" smtClean="0">
                <a:latin typeface="+mn-lt"/>
                <a:ea typeface="Verdana" pitchFamily="34" charset="0"/>
                <a:cs typeface="Verdana" pitchFamily="34" charset="0"/>
              </a:rPr>
              <a:t>en miles de pesos de 2017</a:t>
            </a:r>
            <a:endParaRPr lang="es-CL" sz="1600" b="1" dirty="0">
              <a:latin typeface="+mn-lt"/>
              <a:ea typeface="Verdana" pitchFamily="34" charset="0"/>
              <a:cs typeface="Verdana" pitchFamily="34"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1" y="2060848"/>
            <a:ext cx="7594228" cy="338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5248126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14337" y="488467"/>
            <a:ext cx="8210799" cy="652648"/>
          </a:xfr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p>
            <a:pPr algn="ctr" defTabSz="733425" fontAlgn="base">
              <a:spcAft>
                <a:spcPct val="0"/>
              </a:spcAft>
            </a:pPr>
            <a:r>
              <a:rPr lang="es-CL" sz="1800" b="1" dirty="0" smtClean="0">
                <a:solidFill>
                  <a:schemeClr val="tx1"/>
                </a:solidFill>
                <a:latin typeface="+mn-lt"/>
                <a:ea typeface="Verdana" pitchFamily="34" charset="0"/>
                <a:cs typeface="Verdana" pitchFamily="34" charset="0"/>
              </a:rPr>
              <a:t>EJECUCIÓN PRESUPUESTARIA </a:t>
            </a:r>
            <a:r>
              <a:rPr lang="es-CL" sz="1800" b="1" dirty="0" smtClean="0">
                <a:solidFill>
                  <a:schemeClr val="tx1"/>
                </a:solidFill>
                <a:ea typeface="Verdana" pitchFamily="34" charset="0"/>
                <a:cs typeface="Verdana" pitchFamily="34" charset="0"/>
              </a:rPr>
              <a:t>DE GASTOS</a:t>
            </a:r>
            <a:r>
              <a:rPr lang="es-CL" sz="1800" b="1" dirty="0" smtClean="0">
                <a:solidFill>
                  <a:schemeClr val="tx1"/>
                </a:solidFill>
                <a:latin typeface="+mn-lt"/>
                <a:ea typeface="Verdana" pitchFamily="34" charset="0"/>
                <a:cs typeface="Verdana" pitchFamily="34" charset="0"/>
              </a:rPr>
              <a:t> ACUMULADA A JUNIO 2017 </a:t>
            </a:r>
            <a:br>
              <a:rPr lang="es-CL" sz="1800" b="1" dirty="0" smtClean="0">
                <a:solidFill>
                  <a:schemeClr val="tx1"/>
                </a:solidFill>
                <a:latin typeface="+mn-lt"/>
                <a:ea typeface="Verdana" pitchFamily="34" charset="0"/>
                <a:cs typeface="Verdana" pitchFamily="34" charset="0"/>
              </a:rPr>
            </a:br>
            <a:r>
              <a:rPr lang="es-CL" sz="1800" b="1" dirty="0" smtClean="0">
                <a:solidFill>
                  <a:schemeClr val="tx1"/>
                </a:solidFill>
                <a:latin typeface="+mn-lt"/>
                <a:ea typeface="Verdana" pitchFamily="34" charset="0"/>
                <a:cs typeface="Verdana" pitchFamily="34" charset="0"/>
              </a:rPr>
              <a:t>PARTIDA 09 RESUMEN POR CAPÍTULOS</a:t>
            </a:r>
            <a:endParaRPr lang="es-CL" sz="1800" b="1" dirty="0">
              <a:solidFill>
                <a:schemeClr val="tx1"/>
              </a:solidFill>
              <a:latin typeface="+mn-lt"/>
              <a:ea typeface="Verdana" pitchFamily="34" charset="0"/>
              <a:cs typeface="Verdana" pitchFamily="34" charset="0"/>
            </a:endParaRPr>
          </a:p>
        </p:txBody>
      </p:sp>
      <p:sp>
        <p:nvSpPr>
          <p:cNvPr id="5" name="4 Marcador de número de diapositiva"/>
          <p:cNvSpPr>
            <a:spLocks noGrp="1"/>
          </p:cNvSpPr>
          <p:nvPr>
            <p:ph type="sldNum" sz="quarter" idx="12"/>
          </p:nvPr>
        </p:nvSpPr>
        <p:spPr/>
        <p:txBody>
          <a:bodyPr/>
          <a:lstStyle/>
          <a:p>
            <a:fld id="{66452F03-F775-4AB4-A3E9-A5A78C748C69}" type="slidenum">
              <a:rPr lang="es-CL" smtClean="0"/>
              <a:t>5</a:t>
            </a:fld>
            <a:endParaRPr lang="es-CL" dirty="0"/>
          </a:p>
        </p:txBody>
      </p:sp>
      <p:sp>
        <p:nvSpPr>
          <p:cNvPr id="8" name="3 Marcador de pie de página"/>
          <p:cNvSpPr txBox="1">
            <a:spLocks/>
          </p:cNvSpPr>
          <p:nvPr/>
        </p:nvSpPr>
        <p:spPr>
          <a:xfrm>
            <a:off x="414337" y="6558805"/>
            <a:ext cx="8406135" cy="299195"/>
          </a:xfrm>
          <a:prstGeom prst="rect">
            <a:avLst/>
          </a:prstGeom>
        </p:spPr>
        <p:txBody>
          <a:bodyPr/>
          <a:ls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r>
              <a:rPr lang="es-CL" sz="1050" b="1" dirty="0">
                <a:solidFill>
                  <a:prstClr val="black"/>
                </a:solidFill>
              </a:rPr>
              <a:t>Fuente</a:t>
            </a:r>
            <a:r>
              <a:rPr lang="es-CL" sz="1050" dirty="0">
                <a:solidFill>
                  <a:prstClr val="black"/>
                </a:solidFill>
              </a:rPr>
              <a:t>: Elaboración propia en base  a </a:t>
            </a:r>
            <a:r>
              <a:rPr lang="es-CL" sz="1050" dirty="0" smtClean="0">
                <a:solidFill>
                  <a:prstClr val="black"/>
                </a:solidFill>
              </a:rPr>
              <a:t>informes </a:t>
            </a:r>
            <a:r>
              <a:rPr lang="es-CL" sz="1050" dirty="0">
                <a:solidFill>
                  <a:prstClr val="black"/>
                </a:solidFill>
              </a:rPr>
              <a:t>de </a:t>
            </a:r>
            <a:r>
              <a:rPr lang="es-CL" sz="1050" dirty="0" smtClean="0">
                <a:solidFill>
                  <a:prstClr val="black"/>
                </a:solidFill>
              </a:rPr>
              <a:t>ejecución presupuestaria </a:t>
            </a:r>
            <a:r>
              <a:rPr lang="es-CL" sz="1050" dirty="0">
                <a:solidFill>
                  <a:prstClr val="black"/>
                </a:solidFill>
              </a:rPr>
              <a:t>mensual de DIPRES</a:t>
            </a:r>
          </a:p>
        </p:txBody>
      </p:sp>
      <p:sp>
        <p:nvSpPr>
          <p:cNvPr id="6" name="1 Título"/>
          <p:cNvSpPr txBox="1">
            <a:spLocks/>
          </p:cNvSpPr>
          <p:nvPr/>
        </p:nvSpPr>
        <p:spPr>
          <a:xfrm>
            <a:off x="378499" y="1106951"/>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r>
              <a:rPr lang="es-CL" sz="1200" b="1" dirty="0" smtClean="0">
                <a:latin typeface="+mn-lt"/>
                <a:ea typeface="Verdana" pitchFamily="34" charset="0"/>
                <a:cs typeface="Verdana" pitchFamily="34" charset="0"/>
              </a:rPr>
              <a:t>en miles de pesos de 2017</a:t>
            </a:r>
            <a:endParaRPr lang="es-CL" sz="1200" b="1" dirty="0">
              <a:latin typeface="+mn-lt"/>
              <a:ea typeface="Verdana" pitchFamily="34" charset="0"/>
              <a:cs typeface="Verdana" pitchFamily="34" charset="0"/>
            </a:endParaRPr>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2938" y="1334622"/>
            <a:ext cx="7858125" cy="5224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787145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6</a:t>
            </a:fld>
            <a:endParaRPr lang="es-CL"/>
          </a:p>
        </p:txBody>
      </p:sp>
      <p:sp>
        <p:nvSpPr>
          <p:cNvPr id="7" name="1 Título"/>
          <p:cNvSpPr txBox="1">
            <a:spLocks/>
          </p:cNvSpPr>
          <p:nvPr/>
        </p:nvSpPr>
        <p:spPr>
          <a:xfrm>
            <a:off x="414336" y="548679"/>
            <a:ext cx="8210799" cy="652648"/>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800" b="1" dirty="0" smtClean="0">
                <a:solidFill>
                  <a:schemeClr val="tx1"/>
                </a:solidFill>
                <a:ea typeface="Verdana" pitchFamily="34" charset="0"/>
                <a:cs typeface="Verdana" pitchFamily="34" charset="0"/>
              </a:rPr>
              <a:t>EJECUCIÓN PRESUPUESTARIA DE GASTOS ACUMULADA A JUNIO 2017 </a:t>
            </a:r>
            <a:br>
              <a:rPr lang="es-CL" sz="1800" b="1" dirty="0" smtClean="0">
                <a:solidFill>
                  <a:schemeClr val="tx1"/>
                </a:solidFill>
                <a:ea typeface="Verdana" pitchFamily="34" charset="0"/>
                <a:cs typeface="Verdana" pitchFamily="34" charset="0"/>
              </a:rPr>
            </a:br>
            <a:r>
              <a:rPr lang="es-CL" sz="1800" b="1" dirty="0" smtClean="0">
                <a:solidFill>
                  <a:schemeClr val="tx1"/>
                </a:solidFill>
                <a:ea typeface="Verdana" pitchFamily="34" charset="0"/>
                <a:cs typeface="Verdana" pitchFamily="34" charset="0"/>
              </a:rPr>
              <a:t>PARTIDA 09. CAPÍTULO 01. PROGRAMA 01: SUBSECRETARÍA DE EDUCACIÓN</a:t>
            </a:r>
            <a:endParaRPr lang="es-CL" sz="18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600" b="1" dirty="0">
                <a:solidFill>
                  <a:prstClr val="black"/>
                </a:solidFill>
                <a:ea typeface="Verdana" pitchFamily="34" charset="0"/>
                <a:cs typeface="Verdana" pitchFamily="34" charset="0"/>
              </a:rPr>
              <a:t>en miles de pesos de </a:t>
            </a:r>
            <a:r>
              <a:rPr lang="es-CL" sz="1600" b="1" dirty="0" smtClean="0">
                <a:solidFill>
                  <a:prstClr val="black"/>
                </a:solidFill>
                <a:ea typeface="Verdana" pitchFamily="34" charset="0"/>
                <a:cs typeface="Verdana" pitchFamily="34" charset="0"/>
              </a:rPr>
              <a:t>2017</a:t>
            </a:r>
            <a:endParaRPr lang="es-CL" sz="1600" b="1" dirty="0">
              <a:solidFill>
                <a:prstClr val="black"/>
              </a:solidFill>
              <a:ea typeface="Verdana" pitchFamily="34" charset="0"/>
              <a:cs typeface="Verdana" pitchFamily="34" charset="0"/>
            </a:endParaRPr>
          </a:p>
        </p:txBody>
      </p:sp>
      <p:pic>
        <p:nvPicPr>
          <p:cNvPr id="1126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556792"/>
            <a:ext cx="8208912" cy="4710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273201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7</a:t>
            </a:fld>
            <a:endParaRPr lang="es-CL"/>
          </a:p>
        </p:txBody>
      </p:sp>
      <p:sp>
        <p:nvSpPr>
          <p:cNvPr id="7" name="1 Título"/>
          <p:cNvSpPr txBox="1">
            <a:spLocks/>
          </p:cNvSpPr>
          <p:nvPr/>
        </p:nvSpPr>
        <p:spPr>
          <a:xfrm>
            <a:off x="414336" y="579456"/>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JUNIO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01. PROGRAMA 02: INFRAESTRUCTURA EDUCACIONAL</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22767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9552" y="1985963"/>
            <a:ext cx="8076272" cy="3590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644324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8</a:t>
            </a:fld>
            <a:endParaRPr lang="es-CL"/>
          </a:p>
        </p:txBody>
      </p:sp>
      <p:sp>
        <p:nvSpPr>
          <p:cNvPr id="7" name="1 Título"/>
          <p:cNvSpPr txBox="1">
            <a:spLocks/>
          </p:cNvSpPr>
          <p:nvPr/>
        </p:nvSpPr>
        <p:spPr>
          <a:xfrm>
            <a:off x="414336" y="579457"/>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JUNIO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01. PROGRAMA 03: MEJORAMIENTO DE LA CALIDAD DE LA EDUCACIÓN</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311324"/>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1560" y="2124075"/>
            <a:ext cx="8013575" cy="331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2553951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pie de página"/>
          <p:cNvSpPr>
            <a:spLocks noGrp="1"/>
          </p:cNvSpPr>
          <p:nvPr>
            <p:ph type="ftr" sz="quarter" idx="11"/>
          </p:nvPr>
        </p:nvSpPr>
        <p:spPr>
          <a:xfrm>
            <a:off x="297956" y="6453336"/>
            <a:ext cx="8406135" cy="365125"/>
          </a:xfrm>
        </p:spPr>
        <p:txBody>
          <a:bodyPr/>
          <a:lstStyle/>
          <a:p>
            <a:r>
              <a:rPr lang="es-CL" sz="1050" b="1" dirty="0"/>
              <a:t>Fuente</a:t>
            </a:r>
            <a:r>
              <a:rPr lang="es-CL" sz="1050" dirty="0"/>
              <a:t>: Elaboración </a:t>
            </a:r>
            <a:r>
              <a:rPr lang="es-CL" sz="1050" dirty="0" smtClean="0"/>
              <a:t>propia en </a:t>
            </a:r>
            <a:r>
              <a:rPr lang="es-CL" sz="1050" dirty="0"/>
              <a:t>base </a:t>
            </a:r>
            <a:r>
              <a:rPr lang="es-CL" sz="1050" dirty="0" smtClean="0"/>
              <a:t> a Informes de </a:t>
            </a:r>
            <a:r>
              <a:rPr lang="es-CL" sz="1050" dirty="0"/>
              <a:t>e</a:t>
            </a:r>
            <a:r>
              <a:rPr lang="es-CL" sz="1050" dirty="0" smtClean="0"/>
              <a:t>jecución </a:t>
            </a:r>
            <a:r>
              <a:rPr lang="es-CL" sz="1050" dirty="0"/>
              <a:t>p</a:t>
            </a:r>
            <a:r>
              <a:rPr lang="es-CL" sz="1050" dirty="0" smtClean="0"/>
              <a:t>resupuestaria mensual de DIPRES</a:t>
            </a:r>
            <a:endParaRPr lang="es-CL" sz="1050" dirty="0"/>
          </a:p>
        </p:txBody>
      </p:sp>
      <p:sp>
        <p:nvSpPr>
          <p:cNvPr id="5" name="4 Marcador de número de diapositiva"/>
          <p:cNvSpPr>
            <a:spLocks noGrp="1"/>
          </p:cNvSpPr>
          <p:nvPr>
            <p:ph type="sldNum" sz="quarter" idx="12"/>
          </p:nvPr>
        </p:nvSpPr>
        <p:spPr/>
        <p:txBody>
          <a:bodyPr/>
          <a:lstStyle/>
          <a:p>
            <a:fld id="{66452F03-F775-4AB4-A3E9-A5A78C748C69}" type="slidenum">
              <a:rPr lang="es-CL" smtClean="0"/>
              <a:t>9</a:t>
            </a:fld>
            <a:endParaRPr lang="es-CL"/>
          </a:p>
        </p:txBody>
      </p:sp>
      <p:sp>
        <p:nvSpPr>
          <p:cNvPr id="7" name="1 Título"/>
          <p:cNvSpPr txBox="1">
            <a:spLocks/>
          </p:cNvSpPr>
          <p:nvPr/>
        </p:nvSpPr>
        <p:spPr>
          <a:xfrm>
            <a:off x="414336" y="579457"/>
            <a:ext cx="8210799" cy="591093"/>
          </a:xfrm>
          <a:prstGeom prst="rect">
            <a:avLst/>
          </a:prstGeom>
          <a:solidFill>
            <a:schemeClr val="bg1">
              <a:lumMod val="95000"/>
            </a:schemeClr>
          </a:solidFill>
          <a:ln w="9525">
            <a:solidFill>
              <a:schemeClr val="bg1">
                <a:lumMod val="95000"/>
              </a:schemeClr>
            </a:solidFill>
            <a:miter lim="800000"/>
            <a:headEnd/>
            <a:tailEnd/>
          </a:ln>
          <a:effectLst>
            <a:outerShdw blurRad="50800" dist="38100" dir="2700000" algn="tl" rotWithShape="0">
              <a:prstClr val="black">
                <a:alpha val="40000"/>
              </a:prstClr>
            </a:outerShdw>
          </a:effectLst>
        </p:spPr>
        <p:style>
          <a:lnRef idx="0">
            <a:schemeClr val="accent2"/>
          </a:lnRef>
          <a:fillRef idx="3">
            <a:schemeClr val="accent2"/>
          </a:fillRef>
          <a:effectRef idx="3">
            <a:schemeClr val="accent2"/>
          </a:effectRef>
          <a:fontRef idx="minor">
            <a:schemeClr val="lt1"/>
          </a:fontRef>
        </p:style>
        <p:txBody>
          <a:bodyPr vert="horz" wrap="square" lIns="97701" tIns="48848" rIns="97701" bIns="48848" numCol="1" anchor="ctr" anchorCtr="0" compatLnSpc="1">
            <a:prstTxWarp prst="textNoShape">
              <a:avLst/>
            </a:prstTxWarp>
            <a:spAutoFit/>
          </a:bodyPr>
          <a:lstStyle>
            <a:lvl1pPr algn="l"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defTabSz="733425" fontAlgn="base">
              <a:spcAft>
                <a:spcPct val="0"/>
              </a:spcAft>
            </a:pPr>
            <a:r>
              <a:rPr lang="es-CL" sz="1600" b="1" dirty="0" smtClean="0">
                <a:solidFill>
                  <a:schemeClr val="tx1"/>
                </a:solidFill>
                <a:ea typeface="Verdana" pitchFamily="34" charset="0"/>
                <a:cs typeface="Verdana" pitchFamily="34" charset="0"/>
              </a:rPr>
              <a:t>EJECUCIÓN PRESUPUESTARIA DE GASTOS ACUMULADA A JUNIO 2017 </a:t>
            </a:r>
            <a:br>
              <a:rPr lang="es-CL" sz="1600" b="1" dirty="0" smtClean="0">
                <a:solidFill>
                  <a:schemeClr val="tx1"/>
                </a:solidFill>
                <a:ea typeface="Verdana" pitchFamily="34" charset="0"/>
                <a:cs typeface="Verdana" pitchFamily="34" charset="0"/>
              </a:rPr>
            </a:br>
            <a:r>
              <a:rPr lang="es-CL" sz="1600" b="1" dirty="0" smtClean="0">
                <a:solidFill>
                  <a:schemeClr val="tx1"/>
                </a:solidFill>
                <a:ea typeface="Verdana" pitchFamily="34" charset="0"/>
                <a:cs typeface="Verdana" pitchFamily="34" charset="0"/>
              </a:rPr>
              <a:t>PARTIDA 09. CAPÍTULO 01. PROGRAMA 04: DESARROLLO CURRICULAR Y EVALUACIÓN       </a:t>
            </a:r>
            <a:endParaRPr lang="es-CL" sz="1600" b="1" dirty="0">
              <a:solidFill>
                <a:schemeClr val="tx1"/>
              </a:solidFill>
              <a:ea typeface="Verdana" pitchFamily="34" charset="0"/>
              <a:cs typeface="Verdana" pitchFamily="34" charset="0"/>
            </a:endParaRPr>
          </a:p>
        </p:txBody>
      </p:sp>
      <p:sp>
        <p:nvSpPr>
          <p:cNvPr id="8" name="1 Título"/>
          <p:cNvSpPr txBox="1">
            <a:spLocks/>
          </p:cNvSpPr>
          <p:nvPr/>
        </p:nvSpPr>
        <p:spPr>
          <a:xfrm>
            <a:off x="386224" y="1173460"/>
            <a:ext cx="8229600" cy="455340"/>
          </a:xfrm>
          <a:prstGeom prst="rect">
            <a:avLst/>
          </a:prstGeom>
        </p:spPr>
        <p:txBody>
          <a:bodyPr/>
          <a:lstStyle>
            <a:lvl1pPr algn="l" defTabSz="914400" rtl="0" eaLnBrk="1" latinLnBrk="0" hangingPunct="1">
              <a:spcBef>
                <a:spcPct val="0"/>
              </a:spcBef>
              <a:buNone/>
              <a:defRPr sz="4400" kern="1200">
                <a:solidFill>
                  <a:schemeClr val="tx1"/>
                </a:solidFill>
                <a:latin typeface="+mj-lt"/>
                <a:ea typeface="+mj-ea"/>
                <a:cs typeface="+mj-cs"/>
              </a:defRPr>
            </a:lvl1pPr>
          </a:lstStyle>
          <a:p>
            <a:pPr lvl="0">
              <a:spcBef>
                <a:spcPts val="0"/>
              </a:spcBef>
            </a:pPr>
            <a:r>
              <a:rPr lang="es-CL" sz="1400" b="1" dirty="0">
                <a:solidFill>
                  <a:prstClr val="black"/>
                </a:solidFill>
                <a:ea typeface="Verdana" pitchFamily="34" charset="0"/>
                <a:cs typeface="Verdana" pitchFamily="34" charset="0"/>
              </a:rPr>
              <a:t>en miles de pesos de </a:t>
            </a:r>
            <a:r>
              <a:rPr lang="es-CL" sz="1400" b="1" dirty="0" smtClean="0">
                <a:solidFill>
                  <a:prstClr val="black"/>
                </a:solidFill>
                <a:ea typeface="Verdana" pitchFamily="34" charset="0"/>
                <a:cs typeface="Verdana" pitchFamily="34" charset="0"/>
              </a:rPr>
              <a:t>2017</a:t>
            </a:r>
            <a:endParaRPr lang="es-CL" sz="1400" b="1" dirty="0">
              <a:solidFill>
                <a:prstClr val="black"/>
              </a:solidFill>
              <a:ea typeface="Verdana" pitchFamily="34" charset="0"/>
              <a:cs typeface="Verdana" pitchFamily="34" charset="0"/>
            </a:endParaRPr>
          </a:p>
        </p:txBody>
      </p:sp>
      <p:pic>
        <p:nvPicPr>
          <p:cNvPr id="1433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3568" y="1714500"/>
            <a:ext cx="7932256" cy="4133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4260485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2786</TotalTime>
  <Words>1329</Words>
  <Application>Microsoft Office PowerPoint</Application>
  <PresentationFormat>Presentación en pantalla (4:3)</PresentationFormat>
  <Paragraphs>144</Paragraphs>
  <Slides>35</Slides>
  <Notes>1</Notes>
  <HiddenSlides>0</HiddenSlides>
  <MMClips>0</MMClips>
  <ScaleCrop>false</ScaleCrop>
  <HeadingPairs>
    <vt:vector size="6" baseType="variant">
      <vt:variant>
        <vt:lpstr>Tema</vt:lpstr>
      </vt:variant>
      <vt:variant>
        <vt:i4>2</vt:i4>
      </vt:variant>
      <vt:variant>
        <vt:lpstr>Servidores OLE incrustados</vt:lpstr>
      </vt:variant>
      <vt:variant>
        <vt:i4>1</vt:i4>
      </vt:variant>
      <vt:variant>
        <vt:lpstr>Títulos de diapositiva</vt:lpstr>
      </vt:variant>
      <vt:variant>
        <vt:i4>35</vt:i4>
      </vt:variant>
    </vt:vector>
  </HeadingPairs>
  <TitlesOfParts>
    <vt:vector size="38" baseType="lpstr">
      <vt:lpstr>1_Tema de Office</vt:lpstr>
      <vt:lpstr>Tema de Office</vt:lpstr>
      <vt:lpstr>Imagen de mapa de bits</vt:lpstr>
      <vt:lpstr>EJECUCIÓN PRESUPUESTARIA DE GASTOS ACUMULADA A JUNIO 2017 PARTIDA 09: MINISTERIO DE EDUCACIÓN</vt:lpstr>
      <vt:lpstr>EJECUCIÓN PRESUPUESTARIA DE GASTOS ACUMULADA A JUNIO 2017  MINISTERIO DE EDUCACIÓN</vt:lpstr>
      <vt:lpstr>Ejecución Presupuestaria de Gastos Acumulada a JUNIO 2016-JUNIO 2017  MINISTERIO DE EDUCACIÓN</vt:lpstr>
      <vt:lpstr>EJECUCIÓN PRESUPUESTARIA DE GASTOS ACUMULADA A JUNIO 2017  Partida 09 MINISTERIO DE EDUCACION</vt:lpstr>
      <vt:lpstr>EJECUCIÓN PRESUPUESTARIA DE GASTOS ACUMULADA A JUNIO 2017  PARTIDA 09 RESUMEN POR CAPÍTULOS</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PRESUPUESTO1</dc:creator>
  <cp:lastModifiedBy>Soledad Larena</cp:lastModifiedBy>
  <cp:revision>190</cp:revision>
  <cp:lastPrinted>2016-07-04T14:42:46Z</cp:lastPrinted>
  <dcterms:created xsi:type="dcterms:W3CDTF">2016-06-23T13:38:47Z</dcterms:created>
  <dcterms:modified xsi:type="dcterms:W3CDTF">2017-08-16T19:12:53Z</dcterms:modified>
</cp:coreProperties>
</file>