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38"/>
  </p:notesMasterIdLst>
  <p:handoutMasterIdLst>
    <p:handoutMasterId r:id="rId39"/>
  </p:handoutMasterIdLst>
  <p:sldIdLst>
    <p:sldId id="256" r:id="rId3"/>
    <p:sldId id="298" r:id="rId4"/>
    <p:sldId id="335" r:id="rId5"/>
    <p:sldId id="264" r:id="rId6"/>
    <p:sldId id="263" r:id="rId7"/>
    <p:sldId id="265" r:id="rId8"/>
    <p:sldId id="299" r:id="rId9"/>
    <p:sldId id="300" r:id="rId10"/>
    <p:sldId id="301" r:id="rId11"/>
    <p:sldId id="302" r:id="rId12"/>
    <p:sldId id="303" r:id="rId13"/>
    <p:sldId id="304" r:id="rId14"/>
    <p:sldId id="305" r:id="rId15"/>
    <p:sldId id="329" r:id="rId16"/>
    <p:sldId id="310" r:id="rId17"/>
    <p:sldId id="33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 id="323" r:id="rId31"/>
    <p:sldId id="324" r:id="rId32"/>
    <p:sldId id="325" r:id="rId33"/>
    <p:sldId id="326" r:id="rId34"/>
    <p:sldId id="327" r:id="rId35"/>
    <p:sldId id="334" r:id="rId36"/>
    <p:sldId id="328" r:id="rId37"/>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984" y="300"/>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16-08-2017</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16-08-2017</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5</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16-08-2017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16-08-2017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16-08-2017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16-08-2017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16-08-2017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16-08-2017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16-08-2017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04"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16-08-2017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37"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JUNIO 2017</a:t>
            </a:r>
            <a:br>
              <a:rPr lang="es-CL" sz="2400" b="1" dirty="0" smtClean="0">
                <a:latin typeface="+mn-lt"/>
              </a:rPr>
            </a:br>
            <a:r>
              <a:rPr lang="es-CL" sz="2400" b="1" dirty="0" smtClean="0">
                <a:latin typeface="+mn-lt"/>
              </a:rPr>
              <a:t>PARTIDA 09:</a:t>
            </a:r>
            <a:br>
              <a:rPr lang="es-CL" sz="2400" b="1" dirty="0" smtClean="0">
                <a:latin typeface="+mn-lt"/>
              </a:rPr>
            </a:br>
            <a:r>
              <a:rPr lang="es-CL" sz="2400" b="1" dirty="0" smtClean="0">
                <a:latin typeface="+mn-lt"/>
              </a:rPr>
              <a:t>MINISTERIO DE EDUCACIÓN</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AGOSTO 2017</a:t>
            </a:r>
            <a:endParaRPr lang="es-CL" b="1" dirty="0">
              <a:effectLst>
                <a:outerShdw blurRad="38100" dist="38100" dir="2700000" algn="tl">
                  <a:srgbClr val="000000">
                    <a:alpha val="43137"/>
                  </a:srgbClr>
                </a:outerShdw>
              </a:effectLst>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26"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smtClean="0">
                <a:solidFill>
                  <a:srgbClr val="943634"/>
                </a:solidFill>
                <a:latin typeface="Andalus" pitchFamily="18" charset="-78"/>
                <a:ea typeface="Times New Roman"/>
                <a:cs typeface="Andalus" pitchFamily="18" charset="-78"/>
              </a:rPr>
              <a:t>U</a:t>
            </a:r>
            <a:r>
              <a:rPr lang="es-CL" sz="1600" b="1" kern="1200" dirty="0" smtClean="0">
                <a:solidFill>
                  <a:srgbClr val="943634"/>
                </a:solidFill>
                <a:latin typeface="Andalus" pitchFamily="18" charset="-78"/>
                <a:ea typeface="Times New Roman"/>
                <a:cs typeface="Andalus" pitchFamily="18" charset="-78"/>
              </a:rPr>
              <a:t>NIDAD DE ASESORÍA PRESUPUESTARIA</a:t>
            </a:r>
            <a:endParaRPr lang="es-CL" sz="1400" dirty="0" smtClean="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456346"/>
            <a:ext cx="8210799"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08: APOYO Y SUPERVISIÓN DE ESTABLECIMIENTOS EDUCACIONALES SUBVENCIONADOS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293660"/>
            <a:ext cx="8229600" cy="3351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33663"/>
            <a:ext cx="8076272" cy="2883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11: RECURSOS EDUCATIVOS</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31132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772816"/>
            <a:ext cx="8201488" cy="3960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456346"/>
            <a:ext cx="8210799"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12 FORTALECIMIENTO DE LA EDUCACIÓN ESCOLAR PÚBLICA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293660"/>
            <a:ext cx="8229600" cy="3351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95463"/>
            <a:ext cx="8085583" cy="4153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7" name="1 Título"/>
          <p:cNvSpPr txBox="1">
            <a:spLocks/>
          </p:cNvSpPr>
          <p:nvPr/>
        </p:nvSpPr>
        <p:spPr>
          <a:xfrm>
            <a:off x="414336" y="456346"/>
            <a:ext cx="8210799"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20: SUBVENCIONES A LOS ESTABLECIMIENTOS EDUCACIONALES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88841"/>
            <a:ext cx="8136904" cy="3378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456346"/>
            <a:ext cx="8210799"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20: SUBVENCIONES A LOS ESTABLECIMIENTOS EDUCACIONALES -CONTINUACION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90700"/>
            <a:ext cx="8085583" cy="4158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3528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456346"/>
            <a:ext cx="8210799"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21: </a:t>
            </a:r>
            <a:r>
              <a:rPr lang="es-CL" sz="1600" b="1" dirty="0">
                <a:solidFill>
                  <a:schemeClr val="tx1"/>
                </a:solidFill>
                <a:ea typeface="Verdana" pitchFamily="34" charset="0"/>
                <a:cs typeface="Verdana" pitchFamily="34" charset="0"/>
              </a:rPr>
              <a:t>GESTIÓN DE SUBVENCIONES A ESTABLECIMIENTOS EDUCACIONALES </a:t>
            </a:r>
          </a:p>
        </p:txBody>
      </p:sp>
      <p:sp>
        <p:nvSpPr>
          <p:cNvPr id="8" name="1 Título"/>
          <p:cNvSpPr txBox="1">
            <a:spLocks/>
          </p:cNvSpPr>
          <p:nvPr/>
        </p:nvSpPr>
        <p:spPr>
          <a:xfrm>
            <a:off x="386224" y="1293660"/>
            <a:ext cx="8229600" cy="3351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420889"/>
            <a:ext cx="7848872" cy="212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01. PROGRAMA 29: FORTALECIMIENTO DE LA EDUCACIÓN SUPERIOR PÚBLICA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628798"/>
            <a:ext cx="7992888" cy="450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126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01. PROGRAMA 30: EDUCACIÓN SUPERIOR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556792"/>
            <a:ext cx="8210799"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01. PROGRAMA 31:  GASTOS DE OPERACIÓN DE EDUCACIÓN SUPERIOR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2276873"/>
            <a:ext cx="8210799" cy="2576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02. PROGRAMA 01: SUPERINTENDENCIA DE EDUCACIÓN</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44824"/>
            <a:ext cx="7776864" cy="3960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EDUCACIÓN</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386224" y="1556792"/>
            <a:ext cx="8074208" cy="4832092"/>
          </a:xfrm>
          <a:prstGeom prst="rect">
            <a:avLst/>
          </a:prstGeom>
        </p:spPr>
        <p:txBody>
          <a:bodyPr wrap="square">
            <a:spAutoFit/>
          </a:bodyPr>
          <a:lstStyle/>
          <a:p>
            <a:pPr algn="just"/>
            <a:r>
              <a:rPr lang="es-CL" sz="1400" dirty="0"/>
              <a:t>Para el año </a:t>
            </a:r>
            <a:r>
              <a:rPr lang="es-CL" sz="1400" dirty="0" smtClean="0"/>
              <a:t>2017 </a:t>
            </a:r>
            <a:r>
              <a:rPr lang="es-CL" sz="1400" dirty="0"/>
              <a:t>el Ministerio de Educación (MINEDUC), contempla </a:t>
            </a:r>
            <a:r>
              <a:rPr lang="es-CL" sz="1400" dirty="0" smtClean="0"/>
              <a:t> </a:t>
            </a:r>
            <a:r>
              <a:rPr lang="es-CL" sz="1400" dirty="0"/>
              <a:t>como prioridades: </a:t>
            </a:r>
            <a:r>
              <a:rPr lang="es-CL" sz="1400" dirty="0" smtClean="0"/>
              <a:t>continuar con </a:t>
            </a:r>
            <a:r>
              <a:rPr lang="es-CL" sz="1400" dirty="0"/>
              <a:t>los esfuerzos por fortalecer </a:t>
            </a:r>
            <a:r>
              <a:rPr lang="es-CL" sz="1400" dirty="0" smtClean="0"/>
              <a:t>la cobertura </a:t>
            </a:r>
            <a:r>
              <a:rPr lang="es-CL" sz="1400" dirty="0"/>
              <a:t>de educación </a:t>
            </a:r>
            <a:r>
              <a:rPr lang="es-CL" sz="1400" dirty="0" err="1"/>
              <a:t>parvularia</a:t>
            </a:r>
            <a:r>
              <a:rPr lang="es-CL" sz="1400" dirty="0"/>
              <a:t> </a:t>
            </a:r>
            <a:r>
              <a:rPr lang="es-CL" sz="1400" dirty="0" smtClean="0"/>
              <a:t>y posibilitar </a:t>
            </a:r>
            <a:r>
              <a:rPr lang="es-CL" sz="1400" dirty="0"/>
              <a:t>una educación de </a:t>
            </a:r>
            <a:r>
              <a:rPr lang="es-CL" sz="1400" dirty="0" smtClean="0"/>
              <a:t>calidad en </a:t>
            </a:r>
            <a:r>
              <a:rPr lang="es-CL" sz="1400" dirty="0"/>
              <a:t>los primeros años de vida; vigencia el Sistema de </a:t>
            </a:r>
            <a:r>
              <a:rPr lang="es-CL" sz="1400" dirty="0" smtClean="0"/>
              <a:t>Desarrollo Profesional </a:t>
            </a:r>
            <a:r>
              <a:rPr lang="es-CL" sz="1400" dirty="0"/>
              <a:t>Docente, que permitirá dignificar </a:t>
            </a:r>
            <a:r>
              <a:rPr lang="es-CL" sz="1400" dirty="0" smtClean="0"/>
              <a:t>la docencia</a:t>
            </a:r>
            <a:r>
              <a:rPr lang="es-CL" sz="1400" dirty="0"/>
              <a:t>, apoyar su ejercicio y aumentar </a:t>
            </a:r>
            <a:r>
              <a:rPr lang="es-CL" sz="1400" dirty="0" smtClean="0"/>
              <a:t>su valoración </a:t>
            </a:r>
            <a:r>
              <a:rPr lang="es-CL" sz="1400" dirty="0"/>
              <a:t>para las nuevas generaciones; </a:t>
            </a:r>
            <a:r>
              <a:rPr lang="es-CL" sz="1400" dirty="0" smtClean="0"/>
              <a:t>se </a:t>
            </a:r>
            <a:r>
              <a:rPr lang="es-CL" sz="1400" dirty="0"/>
              <a:t>ampliará el número </a:t>
            </a:r>
            <a:r>
              <a:rPr lang="es-CL" sz="1400" dirty="0" smtClean="0"/>
              <a:t>de estudiantes </a:t>
            </a:r>
            <a:r>
              <a:rPr lang="es-CL" sz="1400" dirty="0"/>
              <a:t>beneficiados </a:t>
            </a:r>
            <a:r>
              <a:rPr lang="es-CL" sz="1400" dirty="0" smtClean="0"/>
              <a:t>con la </a:t>
            </a:r>
            <a:r>
              <a:rPr lang="es-CL" sz="1400" dirty="0"/>
              <a:t>adscripción a la </a:t>
            </a:r>
            <a:r>
              <a:rPr lang="es-CL" sz="1400" dirty="0" smtClean="0"/>
              <a:t>gratuidad de establecimientos subvencionados </a:t>
            </a:r>
            <a:r>
              <a:rPr lang="es-CL" sz="1400" dirty="0"/>
              <a:t>y </a:t>
            </a:r>
            <a:r>
              <a:rPr lang="es-CL" sz="1400" dirty="0" smtClean="0"/>
              <a:t>se incrementará </a:t>
            </a:r>
            <a:r>
              <a:rPr lang="es-CL" sz="1400" dirty="0"/>
              <a:t>el aporte </a:t>
            </a:r>
            <a:r>
              <a:rPr lang="es-CL" sz="1400" dirty="0" smtClean="0"/>
              <a:t>por gratuidad </a:t>
            </a:r>
            <a:r>
              <a:rPr lang="es-CL" sz="1400" dirty="0"/>
              <a:t>por estudiante; y </a:t>
            </a:r>
            <a:r>
              <a:rPr lang="es-CL" sz="1400" dirty="0" smtClean="0"/>
              <a:t>se destinarán $</a:t>
            </a:r>
            <a:r>
              <a:rPr lang="es-CL" sz="1400" dirty="0"/>
              <a:t>747.902 millones </a:t>
            </a:r>
            <a:r>
              <a:rPr lang="es-CL" sz="1400" dirty="0" smtClean="0"/>
              <a:t>al financiamiento </a:t>
            </a:r>
            <a:r>
              <a:rPr lang="es-CL" sz="1400" dirty="0"/>
              <a:t>de </a:t>
            </a:r>
            <a:r>
              <a:rPr lang="es-CL" sz="1400" dirty="0" smtClean="0"/>
              <a:t>la gratuidad en educación superior.</a:t>
            </a:r>
            <a:endParaRPr lang="es-CL" sz="1400" dirty="0"/>
          </a:p>
          <a:p>
            <a:pPr algn="just"/>
            <a:r>
              <a:rPr lang="es-CL" sz="1400" dirty="0" smtClean="0"/>
              <a:t>En </a:t>
            </a:r>
            <a:r>
              <a:rPr lang="es-CL" sz="1400" dirty="0"/>
              <a:t>cuanto a la ejecución presupuestaria acumulada a </a:t>
            </a:r>
            <a:r>
              <a:rPr lang="es-CL" sz="1400" dirty="0" smtClean="0"/>
              <a:t>junio 2017, </a:t>
            </a:r>
            <a:r>
              <a:rPr lang="es-CL" sz="1400" dirty="0"/>
              <a:t>este Ministerio en su conjunto acumuló un </a:t>
            </a:r>
            <a:r>
              <a:rPr lang="es-CL" sz="1400" dirty="0" smtClean="0"/>
              <a:t>   42,3% </a:t>
            </a:r>
            <a:r>
              <a:rPr lang="es-CL" sz="1400" dirty="0"/>
              <a:t>de ejecución </a:t>
            </a:r>
            <a:r>
              <a:rPr lang="es-CL" sz="1400" dirty="0" smtClean="0"/>
              <a:t>respecto del </a:t>
            </a:r>
            <a:r>
              <a:rPr lang="es-CL" sz="1400" dirty="0"/>
              <a:t>presupuesto inicial y  41,3% </a:t>
            </a:r>
            <a:r>
              <a:rPr lang="es-CL" sz="1400" dirty="0" smtClean="0"/>
              <a:t>del presupuesto vigente. La diferencia se explica por la modificación del presupuesto vigente, que se incrementó a junio </a:t>
            </a:r>
            <a:r>
              <a:rPr lang="es-CL" sz="1400" dirty="0"/>
              <a:t>en </a:t>
            </a:r>
            <a:r>
              <a:rPr lang="es-CL" sz="1400" dirty="0" smtClean="0"/>
              <a:t>M$229.899.596. </a:t>
            </a:r>
            <a:endParaRPr lang="es-CL" sz="1400" dirty="0"/>
          </a:p>
          <a:p>
            <a:pPr algn="just"/>
            <a:r>
              <a:rPr lang="es-CL" sz="1400" dirty="0" smtClean="0"/>
              <a:t>El </a:t>
            </a:r>
            <a:r>
              <a:rPr lang="es-CL" sz="1400" dirty="0"/>
              <a:t>Capítulo 01 “Subsecretaría de Educación”  la ejecución global a </a:t>
            </a:r>
            <a:r>
              <a:rPr lang="es-CL" sz="1400" dirty="0" smtClean="0"/>
              <a:t>junio 2017 </a:t>
            </a:r>
            <a:r>
              <a:rPr lang="es-CL" sz="1400" dirty="0"/>
              <a:t>fue </a:t>
            </a:r>
            <a:r>
              <a:rPr lang="es-CL" sz="1400" dirty="0" smtClean="0"/>
              <a:t>de aproximadamente 40,3% </a:t>
            </a:r>
            <a:r>
              <a:rPr lang="es-CL" sz="1400" dirty="0"/>
              <a:t>respecto al presupuesto vigente </a:t>
            </a:r>
            <a:r>
              <a:rPr lang="es-CL" sz="1400" dirty="0" smtClean="0"/>
              <a:t>y 40,7% del </a:t>
            </a:r>
            <a:r>
              <a:rPr lang="es-CL" sz="1400" dirty="0"/>
              <a:t>inicial, </a:t>
            </a:r>
            <a:r>
              <a:rPr lang="es-CL" sz="1400" dirty="0" smtClean="0"/>
              <a:t>dado que hubo modificaciones al presupuesto vigente, el cual se </a:t>
            </a:r>
            <a:r>
              <a:rPr lang="es-CL" sz="1400" dirty="0"/>
              <a:t>incrementó en </a:t>
            </a:r>
            <a:r>
              <a:rPr lang="es-CL" sz="1400" dirty="0" smtClean="0"/>
              <a:t>M$72.179.955, es decir, un 0,9% respecto al aprobado por el Congreso.</a:t>
            </a:r>
            <a:endParaRPr lang="es-CL" sz="1400" dirty="0"/>
          </a:p>
          <a:p>
            <a:pPr algn="just"/>
            <a:r>
              <a:rPr lang="es-CL" sz="1400" dirty="0" smtClean="0"/>
              <a:t>Los mayores </a:t>
            </a:r>
            <a:r>
              <a:rPr lang="es-CL" sz="1400" dirty="0"/>
              <a:t>avances por </a:t>
            </a:r>
            <a:r>
              <a:rPr lang="es-CL" sz="1400" dirty="0" smtClean="0"/>
              <a:t>Programa presupuestario, </a:t>
            </a:r>
            <a:r>
              <a:rPr lang="es-CL" sz="1400" dirty="0"/>
              <a:t>en cuanto a ejecución del presupuesto vigente, correspondieron </a:t>
            </a:r>
            <a:r>
              <a:rPr lang="es-CL" sz="1400" dirty="0" smtClean="0"/>
              <a:t>a: </a:t>
            </a:r>
            <a:r>
              <a:rPr lang="es-CL" sz="1400" dirty="0"/>
              <a:t>Fondos culturales y artísticos </a:t>
            </a:r>
            <a:r>
              <a:rPr lang="es-CL" sz="1400" dirty="0" smtClean="0"/>
              <a:t>72,1%; </a:t>
            </a:r>
            <a:r>
              <a:rPr lang="es-CL" sz="1400" dirty="0"/>
              <a:t>Gastos de Operación Educación Superior </a:t>
            </a:r>
            <a:r>
              <a:rPr lang="es-CL" sz="1400" dirty="0" smtClean="0"/>
              <a:t>66,3%; y Recursos Educativos que alcanzó un  64,8% de los respectivos presupuestos vigentes.</a:t>
            </a:r>
          </a:p>
          <a:p>
            <a:pPr algn="just"/>
            <a:r>
              <a:rPr lang="es-CL" sz="1400" dirty="0" smtClean="0"/>
              <a:t>Los programas con menor tasa de ejecución del presupuesto vigente fueron: Fortalecimiento Educación Escolar 7,6%; </a:t>
            </a:r>
            <a:r>
              <a:rPr lang="es-CL" sz="1400" dirty="0"/>
              <a:t>Desarrollo Curricular y </a:t>
            </a:r>
            <a:r>
              <a:rPr lang="es-CL" sz="1400" dirty="0" smtClean="0"/>
              <a:t>Evaluación 25% y </a:t>
            </a:r>
            <a:r>
              <a:rPr lang="es-CL" sz="1400" dirty="0"/>
              <a:t> Educación Superior </a:t>
            </a:r>
            <a:r>
              <a:rPr lang="es-CL" sz="1400" dirty="0" smtClean="0"/>
              <a:t>25,3%.</a:t>
            </a:r>
          </a:p>
          <a:p>
            <a:pPr algn="just"/>
            <a:r>
              <a:rPr lang="es-CL" sz="1400" dirty="0" smtClean="0"/>
              <a:t>En cuanto a la comparación con al ejecución del año 2016, las tasas de ejecución muestran una mayor ejecución en el primer bimestre 2016, pero en 2017 se aprecia una aceleración en el gasto en el segundo bimestre, en comparación a 2016. Sin embargo en promedio se observan tasas de gasto similares al comparar ambos años. </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03. PROGRAMA 01:  AGENCIA DE CALIDAD DE LA EDUCACIÓN</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916833"/>
            <a:ext cx="7378774" cy="3450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04. PROGRAMA 01:  SUBSECRETARIA DE EDUCACIÓN PARVULARIA</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814513"/>
            <a:ext cx="7632700" cy="393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05. PROGRAMA 01: DIBAM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28800"/>
            <a:ext cx="746760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05. PROGRAMA 02:   RED DE BIBLIOTECAS PÚBLICAS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060848"/>
            <a:ext cx="7467600" cy="3456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1450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05. PROGRAMA 03:  CONSEJO DE MONUMENTOS NACIONALES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44369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76872"/>
            <a:ext cx="746760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2356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7" y="431684"/>
            <a:ext cx="8201488"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08. PROGRAMA 01: CONICYT</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022778"/>
            <a:ext cx="8229600" cy="26451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38" y="1412776"/>
            <a:ext cx="8620125"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6221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09. PROGRAMA 01: JUNAEB</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628799"/>
            <a:ext cx="8039100" cy="47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2959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09. PROGRAMA 02: SALUD ESCOLAR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2060849"/>
            <a:ext cx="8039100"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9030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09. PROGRAMA 03: BECAS Y ASISTENCIALIDAD</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628800"/>
            <a:ext cx="8039100" cy="482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38157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86224" y="6597352"/>
            <a:ext cx="8317867"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11. PROGRAMA 01: JUNJI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8" y="1628800"/>
            <a:ext cx="7705725" cy="497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208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2016-JUNIO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EDUCACIÓN</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4716016" y="1556792"/>
            <a:ext cx="3744416" cy="461665"/>
          </a:xfrm>
          <a:prstGeom prst="rect">
            <a:avLst/>
          </a:prstGeom>
        </p:spPr>
        <p:txBody>
          <a:bodyPr wrap="square">
            <a:spAutoFit/>
          </a:bodyPr>
          <a:lstStyle/>
          <a:p>
            <a:pPr algn="just"/>
            <a:r>
              <a:rPr lang="es-CL" sz="1200" b="1" dirty="0"/>
              <a:t>Porcentaje de ejecución acumulada  respecto al presupuesto vigente</a:t>
            </a:r>
            <a:r>
              <a:rPr lang="es-CL" sz="1200" b="1"/>
              <a:t>, </a:t>
            </a:r>
            <a:r>
              <a:rPr lang="es-CL" sz="1200" b="1" smtClean="0"/>
              <a:t>enero-junio años </a:t>
            </a:r>
            <a:r>
              <a:rPr lang="es-CL" sz="1200" b="1" dirty="0"/>
              <a:t>2016-2017</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56792"/>
            <a:ext cx="36576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299" y="5589240"/>
            <a:ext cx="77914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276872"/>
            <a:ext cx="3888432"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016" y="2276872"/>
            <a:ext cx="3899808" cy="3024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35797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30</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11. PROGRAMA 02: PROGRAMAS ALTERNATIVOS DE ENSEÑANZA PRE-ESCOLAR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8" y="1772816"/>
            <a:ext cx="7705725"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40404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13. PROGRAMA 01: CONSEJO DE RECTORES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7288" y="2405063"/>
            <a:ext cx="6829425" cy="3472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22127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15. PROGRAMA 01: CONSEJO NACIONAL DE EDUCACIÓN</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643063"/>
            <a:ext cx="7632847" cy="4234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95495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33</a:t>
            </a:fld>
            <a:endParaRPr lang="es-CL"/>
          </a:p>
        </p:txBody>
      </p:sp>
      <p:sp>
        <p:nvSpPr>
          <p:cNvPr id="7" name="1 Título"/>
          <p:cNvSpPr txBox="1">
            <a:spLocks/>
          </p:cNvSpPr>
          <p:nvPr/>
        </p:nvSpPr>
        <p:spPr>
          <a:xfrm>
            <a:off x="414336" y="278775"/>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16. PROGRAMA 01: CONSEJO NACIONAL DE LA CULTURA Y LAS ARTES</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908721"/>
            <a:ext cx="8229600" cy="12310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25" y="1268760"/>
            <a:ext cx="798195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87939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34</a:t>
            </a:fld>
            <a:endParaRPr lang="es-CL"/>
          </a:p>
        </p:txBody>
      </p:sp>
      <p:sp>
        <p:nvSpPr>
          <p:cNvPr id="7" name="1 Título"/>
          <p:cNvSpPr txBox="1">
            <a:spLocks/>
          </p:cNvSpPr>
          <p:nvPr/>
        </p:nvSpPr>
        <p:spPr>
          <a:xfrm>
            <a:off x="414337" y="562846"/>
            <a:ext cx="8201486"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16. PROGRAMA 01: Cont. CONSEJO NACIONAL DE LA CULTURA Y LAS ARTES</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rot="10800000" flipV="1">
            <a:off x="414337" y="1628800"/>
            <a:ext cx="8201486"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399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25" y="2060848"/>
            <a:ext cx="798195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74840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35</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16. PROGRAMA 02: FONDOS CULTURALES Y ARTÍSTICOS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a:t>
            </a:r>
            <a:r>
              <a:rPr lang="es-CL" sz="1400" b="1" dirty="0">
                <a:solidFill>
                  <a:prstClr val="black"/>
                </a:solidFill>
                <a:ea typeface="Verdana" pitchFamily="34" charset="0"/>
                <a:cs typeface="Verdana" pitchFamily="34" charset="0"/>
              </a:rPr>
              <a:t>de</a:t>
            </a:r>
            <a:r>
              <a:rPr lang="es-CL" sz="1600" b="1" dirty="0">
                <a:solidFill>
                  <a:prstClr val="black"/>
                </a:solidFill>
                <a:ea typeface="Verdana" pitchFamily="34" charset="0"/>
                <a:cs typeface="Verdana" pitchFamily="34" charset="0"/>
              </a:rPr>
              <a:t>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25" y="2309813"/>
            <a:ext cx="7981950" cy="3423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4043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r>
              <a:rPr lang="es-CL" sz="1800" b="1" dirty="0">
                <a:solidFill>
                  <a:schemeClr val="tx1"/>
                </a:solidFill>
                <a:ea typeface="Verdana" pitchFamily="34" charset="0"/>
                <a:cs typeface="Verdana" pitchFamily="34" charset="0"/>
              </a:rPr>
              <a:t/>
            </a:r>
            <a:br>
              <a:rPr lang="es-CL" sz="1800" b="1" dirty="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a:t>
            </a:r>
            <a:r>
              <a:rPr lang="es-CL" sz="1800" b="1" dirty="0">
                <a:solidFill>
                  <a:schemeClr val="tx1"/>
                </a:solidFill>
                <a:ea typeface="Verdana" pitchFamily="34" charset="0"/>
                <a:cs typeface="Verdana" pitchFamily="34" charset="0"/>
              </a:rPr>
              <a:t>MINISTERIO DE </a:t>
            </a:r>
            <a:r>
              <a:rPr lang="es-CL" sz="1800" b="1" dirty="0" smtClean="0">
                <a:solidFill>
                  <a:schemeClr val="tx1"/>
                </a:solidFill>
                <a:ea typeface="Verdana" pitchFamily="34" charset="0"/>
                <a:cs typeface="Verdana" pitchFamily="34" charset="0"/>
              </a:rPr>
              <a:t>EDUCACION</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21288"/>
            <a:ext cx="8406135" cy="432048"/>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78499" y="1340768"/>
            <a:ext cx="8229600" cy="32403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2060848"/>
            <a:ext cx="7594228"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latin typeface="+mn-lt"/>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a:t>
            </a:r>
            <a:r>
              <a:rPr lang="es-CL" sz="1800" b="1" dirty="0" smtClean="0">
                <a:solidFill>
                  <a:schemeClr val="tx1"/>
                </a:solidFill>
                <a:latin typeface="+mn-lt"/>
                <a:ea typeface="Verdana" pitchFamily="34" charset="0"/>
                <a:cs typeface="Verdana" pitchFamily="34" charset="0"/>
              </a:rPr>
              <a:t> ACUMULADA A JUNIO 2017 </a:t>
            </a:r>
            <a:br>
              <a:rPr lang="es-CL" sz="1800" b="1" dirty="0" smtClean="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09 RESUMEN POR 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5</a:t>
            </a:fld>
            <a:endParaRPr lang="es-CL" dirty="0"/>
          </a:p>
        </p:txBody>
      </p:sp>
      <p:sp>
        <p:nvSpPr>
          <p:cNvPr id="8" name="3 Marcador de pie de página"/>
          <p:cNvSpPr txBox="1">
            <a:spLocks/>
          </p:cNvSpPr>
          <p:nvPr/>
        </p:nvSpPr>
        <p:spPr>
          <a:xfrm>
            <a:off x="414337" y="6558805"/>
            <a:ext cx="8406135" cy="29919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smtClean="0">
                <a:latin typeface="+mn-lt"/>
                <a:ea typeface="Verdana" pitchFamily="34" charset="0"/>
                <a:cs typeface="Verdana" pitchFamily="34" charset="0"/>
              </a:rPr>
              <a:t>en miles de pesos de 2017</a:t>
            </a:r>
            <a:endParaRPr lang="es-CL" sz="1200" b="1" dirty="0">
              <a:latin typeface="+mn-lt"/>
              <a:ea typeface="Verdana" pitchFamily="34" charset="0"/>
              <a:cs typeface="Verdana" pitchFamily="34"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8" y="1334622"/>
            <a:ext cx="7858125" cy="522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01. PROGRAMA 01: SUBSECRETARÍA DE EDUCACIÓN</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8208912" cy="4710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02: INFRAESTRUCTURA EDUCACIONAL</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85963"/>
            <a:ext cx="8076272"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14336" y="579457"/>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03: MEJORAMIENTO DE LA CALIDAD DE LA EDUCACIÓN</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31132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124075"/>
            <a:ext cx="8013575"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579457"/>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04: DESARROLLO CURRICULAR Y EVALUACIÓN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14500"/>
            <a:ext cx="7932256" cy="413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2786</TotalTime>
  <Words>1329</Words>
  <Application>Microsoft Office PowerPoint</Application>
  <PresentationFormat>Presentación en pantalla (4:3)</PresentationFormat>
  <Paragraphs>144</Paragraphs>
  <Slides>35</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35</vt:i4>
      </vt:variant>
    </vt:vector>
  </HeadingPairs>
  <TitlesOfParts>
    <vt:vector size="38" baseType="lpstr">
      <vt:lpstr>1_Tema de Office</vt:lpstr>
      <vt:lpstr>Tema de Office</vt:lpstr>
      <vt:lpstr>Imagen de mapa de bits</vt:lpstr>
      <vt:lpstr>EJECUCIÓN PRESUPUESTARIA DE GASTOS ACUMULADA A JUNIO 2017 PARTIDA 09: MINISTERIO DE EDUCACIÓN</vt:lpstr>
      <vt:lpstr>EJECUCIÓN PRESUPUESTARIA DE GASTOS ACUMULADA A JUNIO 2017  MINISTERIO DE EDUCACIÓN</vt:lpstr>
      <vt:lpstr>Ejecución Presupuestaria de Gastos Acumulada a JUNIO 2016-JUNIO 2017  MINISTERIO DE EDUCACIÓN</vt:lpstr>
      <vt:lpstr>EJECUCIÓN PRESUPUESTARIA DE GASTOS ACUMULADA A JUNIO 2017  Partida 09 MINISTERIO DE EDUCACION</vt:lpstr>
      <vt:lpstr>EJECUCIÓN PRESUPUESTARIA DE GASTOS ACUMULADA A JUNIO 2017  PARTIDA 09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Soledad Larena</cp:lastModifiedBy>
  <cp:revision>190</cp:revision>
  <cp:lastPrinted>2016-07-04T14:42:46Z</cp:lastPrinted>
  <dcterms:created xsi:type="dcterms:W3CDTF">2016-06-23T13:38:47Z</dcterms:created>
  <dcterms:modified xsi:type="dcterms:W3CDTF">2017-08-16T19:12:53Z</dcterms:modified>
</cp:coreProperties>
</file>