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4"/>
  </p:notesMasterIdLst>
  <p:handoutMasterIdLst>
    <p:handoutMasterId r:id="rId25"/>
  </p:handoutMasterIdLst>
  <p:sldIdLst>
    <p:sldId id="256" r:id="rId3"/>
    <p:sldId id="298" r:id="rId4"/>
    <p:sldId id="299" r:id="rId5"/>
    <p:sldId id="264" r:id="rId6"/>
    <p:sldId id="300" r:id="rId7"/>
    <p:sldId id="263" r:id="rId8"/>
    <p:sldId id="265" r:id="rId9"/>
    <p:sldId id="267" r:id="rId10"/>
    <p:sldId id="268" r:id="rId11"/>
    <p:sldId id="269" r:id="rId12"/>
    <p:sldId id="271" r:id="rId13"/>
    <p:sldId id="273" r:id="rId14"/>
    <p:sldId id="274" r:id="rId15"/>
    <p:sldId id="275" r:id="rId16"/>
    <p:sldId id="276" r:id="rId17"/>
    <p:sldId id="277" r:id="rId18"/>
    <p:sldId id="278" r:id="rId19"/>
    <p:sldId id="272" r:id="rId20"/>
    <p:sldId id="280" r:id="rId21"/>
    <p:sldId id="281" r:id="rId22"/>
    <p:sldId id="282" r:id="rId2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22-08-2017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22-08-2017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22-08-2017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22-08-2017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22-08-2017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22-08-2017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22-08-2017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22-08-2017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Junio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08: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HACIENDA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agosto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2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663274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01, Programa 08: PROGRAMA DE MODERNIZACIÓN SECTOR PÚBLICO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638B514-2FA9-4264-9160-7A397A01D8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916832"/>
            <a:ext cx="8300576" cy="3746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08518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02: DIRECCIÓN DE PRESUPUESTOS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C3A84F8-0EE7-4DEF-A92F-B00C8874E8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44823"/>
            <a:ext cx="8210799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49287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03: SERVICIO DE IMPUESTOS INTERNOS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05D03C2-E325-4645-80E5-DF9041ADED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24099"/>
            <a:ext cx="8272464" cy="476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0661" y="494116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04: SERVICIO NACIONAL DE ADUANAS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4670A68-E399-4666-97C4-5CCB404010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661" y="1700808"/>
            <a:ext cx="8276140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7682" y="479715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05: SERVICIO DE TESORERÍAS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7742A4F-A7FF-4B78-87C1-AB28B626A0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72464" cy="2929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08729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07: DIRECCIÓN DE COMPRAS Y CONTRATACIÓN PÚBLICA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7D85A8F-B3EC-462A-8885-A793C337BB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7"/>
            <a:ext cx="8201488" cy="3219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8078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08: SUPERINTENDENCIA DE VALORES Y SEGUROS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B7D3C00-AEB1-49D3-9FAA-98D10595E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5"/>
            <a:ext cx="8272464" cy="393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95528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11: SUPERINTENDENCIA DE BANCOS E INSTITUCIONES FINANCIERAS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23E5293-EA2D-4254-814C-3C418166A6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2"/>
            <a:ext cx="8272464" cy="403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4486" y="41490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15: DIRECCIÓN NACIONAL DEL SERVICIO CIVIL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DD7AF15-E6CE-4216-AA68-45EBFE5543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5312"/>
            <a:ext cx="8272464" cy="2283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85601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88343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16: UNIDAD DE ANÁLISIS FINANCIERO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0842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C2702B5-4F9A-408C-B0AB-82109C695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63764"/>
            <a:ext cx="8272464" cy="209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Hacienda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196752"/>
            <a:ext cx="8229600" cy="55446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 en junio ascendió a </a:t>
            </a:r>
            <a:r>
              <a:rPr lang="es-CL" sz="1600" b="1" dirty="0">
                <a:latin typeface="+mn-lt"/>
              </a:rPr>
              <a:t>$52.950 millones</a:t>
            </a:r>
            <a:r>
              <a:rPr lang="es-CL" sz="1600" dirty="0">
                <a:latin typeface="+mn-lt"/>
              </a:rPr>
              <a:t>, equivalente a un gasto de </a:t>
            </a:r>
            <a:r>
              <a:rPr lang="es-CL" sz="1600" b="1" dirty="0">
                <a:latin typeface="+mn-lt"/>
              </a:rPr>
              <a:t>10,7%</a:t>
            </a:r>
            <a:r>
              <a:rPr lang="es-CL" sz="1600" dirty="0">
                <a:latin typeface="+mn-lt"/>
              </a:rPr>
              <a:t> respecto al presupuesto inicial, en línea al registrado a igual mes del año 2016, y mayor en 2,4 puntos porcentuales respecto al gasto acumulado a igual periodo del año anterior.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A nivel consolidado, el presupuesto vigente considera modificaciones por </a:t>
            </a:r>
            <a:r>
              <a:rPr lang="es-CL" sz="1600" b="1" dirty="0">
                <a:latin typeface="+mn-lt"/>
              </a:rPr>
              <a:t>$6.494 millones</a:t>
            </a:r>
            <a:r>
              <a:rPr lang="es-CL" sz="1600" dirty="0">
                <a:latin typeface="+mn-lt"/>
              </a:rPr>
              <a:t>, incrementando principalmente los subtítulos 34 “servicio de la deuda” ($3.150 millones); 29 “adquisición de activos no financieros” ($2.728 millones);  21 “gastos en personal” ($903 millones); y, 23 “prestaciones de seguridad social” ($603 millones); mientras que los subtítulos que presentan reducciones son “bienes y servicios de consumo” ($40 millones); y, 31 “iniciativas de inversión” ($903 millones)</a:t>
            </a:r>
            <a:r>
              <a:rPr lang="es-CL" sz="1600" b="1" dirty="0">
                <a:latin typeface="+mn-lt"/>
              </a:rPr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b="1" dirty="0">
                <a:latin typeface="+mn-lt"/>
              </a:rPr>
              <a:t>Respecto a los subtítulos, el mayor gasto se registra en los subtítulos 23 “prestaciones de seguridad social”, con una ejecución del 389%; y, 34 “servicio de la deuda” con un 144,2%</a:t>
            </a:r>
            <a:r>
              <a:rPr lang="es-CL" sz="1600" dirty="0">
                <a:latin typeface="+mn-lt"/>
              </a:rPr>
              <a:t>, este último afectando a los Programas: Secretaría y Administración General, SAG ($40 millones); DIPRES ($2.317 millones); </a:t>
            </a:r>
            <a:r>
              <a:rPr lang="es-CL" sz="1600" dirty="0"/>
              <a:t>SII ($6.269 millones);</a:t>
            </a:r>
            <a:r>
              <a:rPr lang="es-CL" sz="1600" dirty="0">
                <a:latin typeface="+mn-lt"/>
              </a:rPr>
              <a:t> </a:t>
            </a:r>
            <a:r>
              <a:rPr lang="es-CL" sz="1600" dirty="0"/>
              <a:t>Aduanas ($2.316 millones); Tesorería ($72 millones); Dirección de Compras ($394 millones); SBIF ($282 millones); y, CDE ($69 millones) todos destinados a</a:t>
            </a:r>
            <a:r>
              <a:rPr lang="es-CL" sz="1600" dirty="0">
                <a:latin typeface="+mn-lt"/>
              </a:rPr>
              <a:t>l pago de las obligaciones devengadas al 31 de diciembre de 2016 </a:t>
            </a:r>
            <a:r>
              <a:rPr lang="es-CL" sz="1600" dirty="0"/>
              <a:t>(deuda flotante).  De los cuales, </a:t>
            </a:r>
            <a:r>
              <a:rPr lang="es-CL" sz="1600" b="1" u="sng" dirty="0"/>
              <a:t>solo la SAG, Aduanas, la Dirección de Compras, la SBIF y el CDE</a:t>
            </a:r>
            <a:r>
              <a:rPr lang="es-CL" sz="1600" u="sng" dirty="0"/>
              <a:t> presentan los Decretos modificatorios respectivos</a:t>
            </a:r>
            <a:r>
              <a:rPr lang="es-CL" sz="1600" b="1" i="1" dirty="0">
                <a:latin typeface="+mn-lt"/>
              </a:rPr>
              <a:t>.</a:t>
            </a:r>
            <a:endParaRPr lang="es-CL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32544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17: SUPERINTENDENCIA DE CASINOS DE JUEGO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2D3D89F-19A8-43B1-AA0D-A3E555EC69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5"/>
            <a:ext cx="8201488" cy="145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8088" y="514851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30: CONSEJO DE DEFENSA DEL ESTADO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017B3C9-A6AE-48D7-B83D-F7A41A50D4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35039"/>
            <a:ext cx="8272464" cy="321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Hacienda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En cuanto a los programas, el 75,2% del presupuesto inicial, se concentra en el </a:t>
            </a:r>
            <a:r>
              <a:rPr lang="es-CL" sz="1600" b="1" dirty="0"/>
              <a:t>Servicio de Impuestos Internos</a:t>
            </a:r>
            <a:r>
              <a:rPr lang="es-CL" sz="1600" dirty="0"/>
              <a:t> (37,5%), </a:t>
            </a:r>
            <a:r>
              <a:rPr lang="es-CL" sz="1600" b="1" dirty="0"/>
              <a:t>Servicio Nacional de Aduanas </a:t>
            </a:r>
            <a:r>
              <a:rPr lang="es-CL" sz="1600" dirty="0"/>
              <a:t>(14,3%), el </a:t>
            </a:r>
            <a:r>
              <a:rPr lang="es-CL" sz="1600" b="1" dirty="0"/>
              <a:t>Servicio de Tesorería </a:t>
            </a:r>
            <a:r>
              <a:rPr lang="es-CL" sz="1600" dirty="0"/>
              <a:t>(11,1%) y la </a:t>
            </a:r>
            <a:r>
              <a:rPr lang="es-CL" sz="1600" b="1" dirty="0"/>
              <a:t>Superintendencia de Bancos e Instituciones Financiera </a:t>
            </a:r>
            <a:r>
              <a:rPr lang="es-CL" sz="1600" dirty="0"/>
              <a:t>(12,3%), los que al mes de junio alcanzaron niveles de ejecución de </a:t>
            </a:r>
            <a:r>
              <a:rPr lang="es-CL" sz="1600" b="1" dirty="0"/>
              <a:t>59%, 50,1%, 63,3% y 44,6% </a:t>
            </a:r>
            <a:r>
              <a:rPr lang="es-CL" sz="1600" dirty="0"/>
              <a:t>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El </a:t>
            </a:r>
            <a:r>
              <a:rPr lang="es-CL" sz="1600" b="1" dirty="0"/>
              <a:t>Servicio de Tesorería </a:t>
            </a:r>
            <a:r>
              <a:rPr lang="es-CL" sz="1600" dirty="0"/>
              <a:t>es el que presenta el mayor avance con un 63,3%, explicado principalmente por el gasto registrado en “personal” que a la fecha registra una ejecución de 77,5%, que a su vez representa el 82% de la erogación efectuada a la fecha, representando el 67,2% del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Finalmente, el </a:t>
            </a:r>
            <a:r>
              <a:rPr lang="es-CL" sz="1600" b="1" dirty="0"/>
              <a:t>Sistema Integrado de Comercio Exterior (SICEX) </a:t>
            </a:r>
            <a:r>
              <a:rPr lang="es-CL" sz="1600" dirty="0"/>
              <a:t>es el que presenta la menor erogación con un 38,7%.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Hacienda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4900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F15CE2C-3352-4D1C-A038-11C83C8AD0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868116"/>
            <a:ext cx="8229602" cy="2621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Hacienda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26884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1426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800FE2E-4824-4FCB-A4CA-D689DC97A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882103"/>
            <a:ext cx="4092428" cy="2386734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E1D2A3CB-D323-48D3-A83A-1152318F4D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1509" y="1882100"/>
            <a:ext cx="4092428" cy="238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Junio 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08,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5368131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76EA62A-7CB6-4A58-BD17-0F23198C0D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00808"/>
            <a:ext cx="8272464" cy="366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175" y="586703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01, Programa 01: SECRETARÍA Y ADMINISTRACIÓN GENERAL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30F250B-0170-4CBC-A5A7-F20495980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174" y="1628800"/>
            <a:ext cx="8210961" cy="423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480" y="357301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01, Programa 06: UNIDAD ADMINISTRADORA DE LOS TRIBUNALES TRIBUTARIOS Y ADUANEROS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7EAC5E2-C476-4287-8125-B279DA1799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88839"/>
            <a:ext cx="8272464" cy="1584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22108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01, Programa 07: SISTEMA INTEGRADO DE COMERCIO EXTERIOR (SICEX)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BE4BAE2-E386-4E86-9744-582B0E7F0B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3"/>
            <a:ext cx="8272464" cy="2304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2638</TotalTime>
  <Words>1059</Words>
  <Application>Microsoft Office PowerPoint</Application>
  <PresentationFormat>Presentación en pantalla (4:3)</PresentationFormat>
  <Paragraphs>89</Paragraphs>
  <Slides>21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9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Junio de 2017 Partida 08: MINISTERIO DE HACIENDA</vt:lpstr>
      <vt:lpstr>Ejecución Presupuestaria de Gastos Acumulada al mes de Junio de 2017  Ministerio de Hacienda</vt:lpstr>
      <vt:lpstr>Ejecución Presupuestaria de Gastos Acumulada al mes de Junio de 2017  Ministerio de Hacienda</vt:lpstr>
      <vt:lpstr>Ejecución Presupuestaria de Gastos Acumulada al mes de Junio de 2017  Ministerio de Hacienda</vt:lpstr>
      <vt:lpstr>Ejecución Presupuestaria de Gastos Acumulada al mes de Junio de 2017  Ministerio de Hacienda</vt:lpstr>
      <vt:lpstr>Ejecución Presupuestaria de Gastos Acumulada al mes de Junio de 2017  Partida 08,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160</cp:revision>
  <cp:lastPrinted>2016-07-04T14:42:46Z</cp:lastPrinted>
  <dcterms:created xsi:type="dcterms:W3CDTF">2016-06-23T13:38:47Z</dcterms:created>
  <dcterms:modified xsi:type="dcterms:W3CDTF">2017-08-22T17:53:14Z</dcterms:modified>
</cp:coreProperties>
</file>