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318" r:id="rId7"/>
    <p:sldId id="264" r:id="rId8"/>
    <p:sldId id="263" r:id="rId9"/>
    <p:sldId id="265" r:id="rId10"/>
    <p:sldId id="299" r:id="rId11"/>
    <p:sldId id="300" r:id="rId12"/>
    <p:sldId id="301" r:id="rId13"/>
    <p:sldId id="302" r:id="rId14"/>
    <p:sldId id="303" r:id="rId15"/>
    <p:sldId id="304" r:id="rId16"/>
    <p:sldId id="305" r:id="rId17"/>
    <p:sldId id="306" r:id="rId18"/>
    <p:sldId id="317"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374" y="4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16-08-2017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16-08-2017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16-08-2017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16-08-2017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16-08-2017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16-08-2017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16-08-2017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16-08-2017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16-08-2017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9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16-08-2017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25"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JUNIO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t>
            </a:r>
            <a:r>
              <a:rPr lang="es-CL" b="1" dirty="0" smtClean="0">
                <a:effectLst>
                  <a:outerShdw blurRad="38100" dist="38100" dir="2700000" algn="tl">
                    <a:srgbClr val="000000">
                      <a:alpha val="43137"/>
                    </a:srgbClr>
                  </a:outerShdw>
                </a:effectLst>
              </a:rPr>
              <a:t>AGOSTO </a:t>
            </a:r>
            <a:r>
              <a:rPr lang="es-CL" b="1" dirty="0" smtClean="0">
                <a:effectLst>
                  <a:outerShdw blurRad="38100" dist="38100" dir="2700000" algn="tl">
                    <a:srgbClr val="000000">
                      <a:alpha val="43137"/>
                    </a:srgbClr>
                  </a:outerShdw>
                </a:effectLst>
              </a:rPr>
              <a:t>2017</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2609850"/>
            <a:ext cx="7496175" cy="2115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2266950"/>
            <a:ext cx="7496175" cy="29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1785938"/>
            <a:ext cx="6934200" cy="4163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1556793"/>
            <a:ext cx="8029575" cy="446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2095500"/>
            <a:ext cx="8029575" cy="3421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72816"/>
            <a:ext cx="7632847"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628800"/>
            <a:ext cx="826770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700808"/>
            <a:ext cx="8267700" cy="4653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628800"/>
            <a:ext cx="8020050" cy="493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743075"/>
            <a:ext cx="8020050" cy="344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5262979"/>
          </a:xfrm>
          <a:prstGeom prst="rect">
            <a:avLst/>
          </a:prstGeom>
        </p:spPr>
        <p:txBody>
          <a:bodyPr wrap="square">
            <a:spAutoFit/>
          </a:bodyPr>
          <a:lstStyle/>
          <a:p>
            <a:pPr algn="just"/>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750" y="2224088"/>
            <a:ext cx="7048500" cy="3293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7776864"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1628800"/>
            <a:ext cx="806767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90724"/>
            <a:ext cx="7704855" cy="38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185988"/>
            <a:ext cx="7412682" cy="3259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90738"/>
            <a:ext cx="7776863" cy="3282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1628799"/>
            <a:ext cx="7858125" cy="4248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825" y="1700808"/>
            <a:ext cx="7372350"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401205"/>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a:t>
            </a:r>
            <a:r>
              <a:rPr lang="es-CL" sz="1400" dirty="0" err="1" smtClean="0"/>
              <a:t>JUNIOres</a:t>
            </a:r>
            <a:r>
              <a:rPr lang="es-CL" sz="1400" dirty="0"/>
              <a:t>, 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a:t>.</a:t>
            </a:r>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185761"/>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p>
          <a:p>
            <a:pPr algn="just"/>
            <a:r>
              <a:rPr lang="es-CL" sz="1400" dirty="0" smtClean="0"/>
              <a:t>A junio 2017, el presupuesto vigente del Ministerio de Economía  se incrementó </a:t>
            </a:r>
            <a:r>
              <a:rPr lang="es-CL" sz="1400" dirty="0"/>
              <a:t>en </a:t>
            </a:r>
            <a:r>
              <a:rPr lang="es-CL" sz="1400" dirty="0" smtClean="0"/>
              <a:t>M$9.942.770, equivalente a un 0,8% del presupuesto inicial de este Ministerio, según consta en los respectivos decretos modificatorios del Ministerio de Hacienda.  </a:t>
            </a:r>
          </a:p>
          <a:p>
            <a:pPr algn="just"/>
            <a:r>
              <a:rPr lang="es-CL" sz="1400" dirty="0" smtClean="0"/>
              <a:t>En cuanto a los porcentajes de ejecución, se observa un 39,7% en el nivel de ejecución respecto al presupuesto vigente  y 40,1% del inicial.</a:t>
            </a:r>
          </a:p>
          <a:p>
            <a:pPr algn="just"/>
            <a:r>
              <a:rPr lang="es-CL" sz="1400" dirty="0" smtClean="0"/>
              <a:t>Respecto a la ejecución de programas las mayores tasas de ejecución del presupuesto vigente correspondieron a:  </a:t>
            </a:r>
            <a:r>
              <a:rPr lang="pt-BR" sz="1400" dirty="0" smtClean="0"/>
              <a:t>SERCOTEC 54,1%;  Programa CENSOS </a:t>
            </a:r>
            <a:r>
              <a:rPr lang="pt-BR" sz="1400" dirty="0" err="1" smtClean="0"/>
              <a:t>del</a:t>
            </a:r>
            <a:r>
              <a:rPr lang="pt-BR" sz="1400" dirty="0" smtClean="0"/>
              <a:t> INE 54%; e INE com 51,2%.  La menor </a:t>
            </a:r>
            <a:r>
              <a:rPr lang="pt-BR" sz="1400" dirty="0" err="1" smtClean="0"/>
              <a:t>tasa</a:t>
            </a:r>
            <a:r>
              <a:rPr lang="pt-BR" sz="1400" dirty="0" smtClean="0"/>
              <a:t>  de </a:t>
            </a:r>
            <a:r>
              <a:rPr lang="pt-BR" sz="1400" dirty="0"/>
              <a:t>5</a:t>
            </a:r>
            <a:r>
              <a:rPr lang="pt-BR" sz="1400" dirty="0" smtClean="0"/>
              <a:t>,8% corresponde 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junio una ejecución de  41,2% del presupuesto aprobado por el Congreso.</a:t>
            </a:r>
          </a:p>
          <a:p>
            <a:pPr algn="just"/>
            <a:endParaRPr lang="es-CL" sz="1400" dirty="0" smtClean="0"/>
          </a:p>
          <a:p>
            <a:pPr algn="just"/>
            <a:r>
              <a:rPr lang="es-CL" sz="1400" dirty="0" smtClean="0"/>
              <a:t>De la comparación con las tasas de ejecución del año 2016, se observa una desaceleración en el gasto de este Ministerio en relación al año precedente, excepto los meses de marzo y junio, en </a:t>
            </a:r>
            <a:r>
              <a:rPr lang="es-CL" sz="1400" smtClean="0"/>
              <a:t>los cuales </a:t>
            </a:r>
            <a:r>
              <a:rPr lang="es-CL" sz="1400" dirty="0" smtClean="0"/>
              <a:t>la tasa de ejecución superó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2016-JUNIO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vigente, </a:t>
            </a:r>
            <a:r>
              <a:rPr lang="es-CL" sz="1200" b="1" dirty="0" smtClean="0"/>
              <a:t>enero-junio </a:t>
            </a:r>
            <a:r>
              <a:rPr lang="es-CL" sz="1200" b="1" dirty="0"/>
              <a:t>años 2016-2017</a:t>
            </a:r>
          </a:p>
        </p:txBody>
      </p:sp>
      <p:pic>
        <p:nvPicPr>
          <p:cNvPr id="296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431" y="2125480"/>
            <a:ext cx="3894601" cy="2996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4245" y="2125480"/>
            <a:ext cx="3922211" cy="2972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00808"/>
            <a:ext cx="74676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JUNIO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286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484784"/>
            <a:ext cx="8420100" cy="5074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700809"/>
            <a:ext cx="8064896"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1628799"/>
            <a:ext cx="7708528" cy="462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2381</TotalTime>
  <Words>1578</Words>
  <Application>Microsoft Office PowerPoint</Application>
  <PresentationFormat>Presentación en pantalla (4:3)</PresentationFormat>
  <Paragraphs>128</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 JUNIO 2017 PARTIDA 07: MINISTERIO DE ECONOMÍA, FOMENTO Y TURISMO</vt:lpstr>
      <vt:lpstr>EJECUCIÓN PRESUPUESTARIA DE GASTOS ACUMULADA A JUNIO 2017  MINISTERIO DE ECONOMÍA, FOMENTO Y TURISMO</vt:lpstr>
      <vt:lpstr>EJECUCIÓN PRESUPUESTARIA DE GASTOS ACUMULADA A JUNIO 2017  MINISTERIO DE ECONOMÍA, FOMENTO Y TURISMO</vt:lpstr>
      <vt:lpstr>EJECUCIÓN PRESUPUESTARIA DE GASTOS ACUMULADA A JUNIO 2017  MINISTERIO DE ECONOMÍA, FOMENTO Y TURISMO</vt:lpstr>
      <vt:lpstr>Ejecución Presupuestaria de Gastos Acumulada a JUNIO 2016-JUNIO 2017   MINISTERIO DE ECONOMÍA, FOMENTO Y TURISMO</vt:lpstr>
      <vt:lpstr>EJECUCIÓN PRESUPUESTARIA DE GASTOS ACUMULADA A JUNIO 2017  PARTIDA 07 MINISTERIO DE ECONOMÍA, FOMENTO Y TURISMO</vt:lpstr>
      <vt:lpstr>EJECUCIÓN PRESUPUESTARIA DE GASTOS ACUMULADA A JUNIO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168</cp:revision>
  <cp:lastPrinted>2017-06-08T16:20:08Z</cp:lastPrinted>
  <dcterms:created xsi:type="dcterms:W3CDTF">2016-06-23T13:38:47Z</dcterms:created>
  <dcterms:modified xsi:type="dcterms:W3CDTF">2017-08-16T19:12:13Z</dcterms:modified>
</cp:coreProperties>
</file>