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02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08-08-2017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JUNIO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3042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88284"/>
              </p:ext>
            </p:extLst>
          </p:nvPr>
        </p:nvGraphicFramePr>
        <p:xfrm>
          <a:off x="414336" y="1924770"/>
          <a:ext cx="8262120" cy="431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Hoja de cálculo" r:id="rId3" imgW="7553257" imgH="4600575" progId="Excel.Sheet.8">
                  <p:embed/>
                </p:oleObj>
              </mc:Choice>
              <mc:Fallback>
                <p:oleObj name="Hoja de cálculo" r:id="rId3" imgW="75532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24770"/>
                        <a:ext cx="8262120" cy="4312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59435"/>
              </p:ext>
            </p:extLst>
          </p:nvPr>
        </p:nvGraphicFramePr>
        <p:xfrm>
          <a:off x="414336" y="1792585"/>
          <a:ext cx="8210799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Hoja de cálculo" r:id="rId3" imgW="7410585" imgH="3076665" progId="Excel.Sheet.8">
                  <p:embed/>
                </p:oleObj>
              </mc:Choice>
              <mc:Fallback>
                <p:oleObj name="Hoja de cálculo" r:id="rId3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92585"/>
                        <a:ext cx="8210799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3600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92481"/>
              </p:ext>
            </p:extLst>
          </p:nvPr>
        </p:nvGraphicFramePr>
        <p:xfrm>
          <a:off x="414335" y="1700808"/>
          <a:ext cx="821079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Hoja de cálculo" r:id="rId3" imgW="7886700" imgH="2628900" progId="Excel.Sheet.8">
                  <p:embed/>
                </p:oleObj>
              </mc:Choice>
              <mc:Fallback>
                <p:oleObj name="Hoja de cálculo" r:id="rId3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1079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03052"/>
              </p:ext>
            </p:extLst>
          </p:nvPr>
        </p:nvGraphicFramePr>
        <p:xfrm>
          <a:off x="414336" y="1695425"/>
          <a:ext cx="820148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Hoja de cálculo" r:id="rId3" imgW="7915343" imgH="3533865" progId="Excel.Sheet.8">
                  <p:embed/>
                </p:oleObj>
              </mc:Choice>
              <mc:Fallback>
                <p:oleObj name="Hoja de cálculo" r:id="rId3" imgW="79153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95425"/>
                        <a:ext cx="820148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1439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97323"/>
              </p:ext>
            </p:extLst>
          </p:nvPr>
        </p:nvGraphicFramePr>
        <p:xfrm>
          <a:off x="414337" y="1772816"/>
          <a:ext cx="821079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Hoja de cálculo" r:id="rId3" imgW="7534343" imgH="2314575" progId="Excel.Sheet.8">
                  <p:embed/>
                </p:oleObj>
              </mc:Choice>
              <mc:Fallback>
                <p:oleObj name="Hoja de cálculo" r:id="rId3" imgW="75343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798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90232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</a:t>
            </a:r>
            <a:r>
              <a:rPr lang="es-CL" sz="1600" b="1" dirty="0" smtClean="0"/>
              <a:t>junio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fue de </a:t>
            </a:r>
            <a:r>
              <a:rPr lang="es-CL" sz="1600" dirty="0" smtClean="0"/>
              <a:t>$41.094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45% </a:t>
            </a:r>
            <a:r>
              <a:rPr lang="es-CL" sz="1600" dirty="0"/>
              <a:t>del Presupuesto </a:t>
            </a:r>
            <a:r>
              <a:rPr lang="es-CL" sz="1600" dirty="0" smtClean="0"/>
              <a:t>Vigente,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Respecto a la Ley Inicial, el gasto acumulado evidenció una </a:t>
            </a:r>
            <a:r>
              <a:rPr lang="es-CL" sz="1600" dirty="0"/>
              <a:t>ejecución </a:t>
            </a:r>
            <a:r>
              <a:rPr lang="es-CL" sz="1600" dirty="0" smtClean="0"/>
              <a:t>mayor</a:t>
            </a:r>
            <a:r>
              <a:rPr lang="es-CL" sz="1600" dirty="0" smtClean="0"/>
              <a:t>, en </a:t>
            </a:r>
            <a:r>
              <a:rPr lang="es-CL" sz="1600" dirty="0" smtClean="0"/>
              <a:t>1,4 </a:t>
            </a:r>
            <a:r>
              <a:rPr lang="es-CL" sz="1600" dirty="0"/>
              <a:t>puntos </a:t>
            </a:r>
            <a:r>
              <a:rPr lang="es-CL" sz="1600" dirty="0" smtClean="0"/>
              <a:t>porcentuales, al ejercicio presupuestario anterior.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</a:t>
            </a:r>
            <a:r>
              <a:rPr lang="es-CL" sz="1600" dirty="0" smtClean="0"/>
              <a:t>30% </a:t>
            </a:r>
            <a:r>
              <a:rPr lang="es-CL" sz="1600" dirty="0" smtClean="0"/>
              <a:t>de avance presupuestario, con un total gastado de </a:t>
            </a:r>
            <a:r>
              <a:rPr lang="es-CL" sz="1600" dirty="0" smtClean="0"/>
              <a:t>US$66 </a:t>
            </a:r>
            <a:r>
              <a:rPr lang="es-CL" sz="1600" dirty="0" smtClean="0"/>
              <a:t>millones. El año 2016 el porcentaje de gasto llegó a </a:t>
            </a:r>
            <a:r>
              <a:rPr lang="es-CL" sz="1600" dirty="0" smtClean="0"/>
              <a:t>30%.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de la Deuda: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</a:t>
            </a:r>
            <a:r>
              <a:rPr lang="es-MX" sz="1600" dirty="0" smtClean="0">
                <a:solidFill>
                  <a:prstClr val="black"/>
                </a:solidFill>
              </a:rPr>
              <a:t>Ley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Presupuestos 2017 autorizó recursos por $33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</a:t>
            </a:r>
            <a:r>
              <a:rPr lang="es-CL" sz="1600" dirty="0" smtClean="0">
                <a:solidFill>
                  <a:prstClr val="black"/>
                </a:solidFill>
              </a:rPr>
              <a:t>junio </a:t>
            </a:r>
            <a:r>
              <a:rPr lang="es-CL" sz="1600" dirty="0" smtClean="0">
                <a:solidFill>
                  <a:prstClr val="black"/>
                </a:solidFill>
              </a:rPr>
              <a:t>se han incluido recursos adicionales por </a:t>
            </a:r>
            <a:r>
              <a:rPr lang="es-CL" sz="1600" dirty="0" smtClean="0">
                <a:solidFill>
                  <a:prstClr val="black"/>
                </a:solidFill>
              </a:rPr>
              <a:t>$1.434 </a:t>
            </a:r>
            <a:r>
              <a:rPr lang="es-CL" sz="1600" dirty="0" smtClean="0">
                <a:solidFill>
                  <a:prstClr val="black"/>
                </a:solidFill>
              </a:rPr>
              <a:t>millones destinados a cumplir obligaciones del ejercicio presupuestario anterior (deuda </a:t>
            </a:r>
            <a:r>
              <a:rPr lang="es-CL" sz="1600" dirty="0" smtClean="0">
                <a:solidFill>
                  <a:prstClr val="black"/>
                </a:solidFill>
              </a:rPr>
              <a:t>flotante), con una </a:t>
            </a:r>
            <a:r>
              <a:rPr lang="es-CL" sz="1600" dirty="0" smtClean="0">
                <a:solidFill>
                  <a:prstClr val="black"/>
                </a:solidFill>
              </a:rPr>
              <a:t>ejecución presupuestaria de $1.340 millones, significando </a:t>
            </a:r>
            <a:r>
              <a:rPr lang="es-CL" sz="1600" dirty="0" smtClean="0">
                <a:solidFill>
                  <a:prstClr val="black"/>
                </a:solidFill>
              </a:rPr>
              <a:t>89</a:t>
            </a:r>
            <a:r>
              <a:rPr lang="es-CL" sz="1600" dirty="0" smtClean="0">
                <a:solidFill>
                  <a:prstClr val="black"/>
                </a:solidFill>
              </a:rPr>
              <a:t>% 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privados, al Gobierno Central y para Otras Entidades Públicas, totalizaron desembolsos por $</a:t>
            </a:r>
            <a:r>
              <a:rPr lang="es-CL" sz="1600" dirty="0" smtClean="0">
                <a:latin typeface="+mn-lt"/>
              </a:rPr>
              <a:t>380 </a:t>
            </a:r>
            <a:r>
              <a:rPr lang="es-CL" sz="1600" dirty="0" smtClean="0">
                <a:latin typeface="+mn-lt"/>
              </a:rPr>
              <a:t>millones, con </a:t>
            </a:r>
            <a:r>
              <a:rPr lang="es-CL" sz="1600" dirty="0" smtClean="0">
                <a:latin typeface="+mn-lt"/>
              </a:rPr>
              <a:t>30% </a:t>
            </a:r>
            <a:r>
              <a:rPr lang="es-CL" sz="1600" dirty="0" smtClean="0">
                <a:latin typeface="+mn-lt"/>
              </a:rPr>
              <a:t>de ejecución. Respecto a la transferencia para el “Instituto </a:t>
            </a:r>
            <a:r>
              <a:rPr lang="es-CL" sz="1600" dirty="0">
                <a:latin typeface="+mn-lt"/>
              </a:rPr>
              <a:t>Chileno de Campos de </a:t>
            </a:r>
            <a:r>
              <a:rPr lang="es-CL" sz="1600" dirty="0" smtClean="0">
                <a:latin typeface="+mn-lt"/>
              </a:rPr>
              <a:t>Hielo” (con recursos por $83 millones) </a:t>
            </a:r>
            <a:r>
              <a:rPr lang="es-CL" sz="1600" dirty="0">
                <a:latin typeface="+mn-lt"/>
              </a:rPr>
              <a:t>y para el “Consejo Chileno para las Relaciones </a:t>
            </a:r>
            <a:r>
              <a:rPr lang="es-CL" sz="1600" dirty="0" smtClean="0">
                <a:latin typeface="+mn-lt"/>
              </a:rPr>
              <a:t>Internacionales” (con $68 millones aprobados) informan un 100% de ejecución presupuestaria.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El </a:t>
            </a:r>
            <a:r>
              <a:rPr lang="es-CL" sz="1600" b="1" dirty="0">
                <a:latin typeface="+mn-lt"/>
              </a:rPr>
              <a:t>Registro de Chilenos en el </a:t>
            </a:r>
            <a:r>
              <a:rPr lang="es-CL" sz="1600" b="1" dirty="0" smtClean="0">
                <a:latin typeface="+mn-lt"/>
              </a:rPr>
              <a:t>Exterior</a:t>
            </a:r>
            <a:r>
              <a:rPr lang="es-CL" sz="1600" dirty="0" smtClean="0">
                <a:latin typeface="+mn-lt"/>
              </a:rPr>
              <a:t>, que pretende </a:t>
            </a:r>
            <a:r>
              <a:rPr lang="es-CL" sz="1600" dirty="0" smtClean="0"/>
              <a:t>obtener </a:t>
            </a:r>
            <a:r>
              <a:rPr lang="es-CL" sz="1600" dirty="0"/>
              <a:t>una caracterización demográfica, social, económica y organizacional de la población chilena residente en el extranjero</a:t>
            </a:r>
            <a:r>
              <a:rPr lang="es-CL" sz="1600" dirty="0" smtClean="0"/>
              <a:t>, </a:t>
            </a:r>
            <a:r>
              <a:rPr lang="es-CL" sz="1600" dirty="0" smtClean="0">
                <a:latin typeface="+mn-lt"/>
              </a:rPr>
              <a:t>presentó un avance en pesos de un </a:t>
            </a:r>
            <a:r>
              <a:rPr lang="es-CL" sz="1600" dirty="0" smtClean="0">
                <a:latin typeface="+mn-lt"/>
              </a:rPr>
              <a:t>22% </a:t>
            </a:r>
            <a:r>
              <a:rPr lang="es-CL" sz="16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23%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41%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$6.352 millones informan un avance de </a:t>
            </a:r>
            <a:r>
              <a:rPr lang="es-CL" sz="1600" dirty="0" smtClean="0">
                <a:latin typeface="+mn-lt"/>
              </a:rPr>
              <a:t>48% </a:t>
            </a:r>
            <a:r>
              <a:rPr lang="es-CL" sz="16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</a:t>
            </a:r>
            <a:r>
              <a:rPr lang="es-CL" sz="1600" dirty="0" smtClean="0">
                <a:latin typeface="+mn-lt"/>
              </a:rPr>
              <a:t>$2.020 </a:t>
            </a:r>
            <a:r>
              <a:rPr lang="es-CL" sz="1600" dirty="0" smtClean="0">
                <a:latin typeface="+mn-lt"/>
              </a:rPr>
              <a:t>millones (</a:t>
            </a:r>
            <a:r>
              <a:rPr lang="es-CL" sz="1600" dirty="0" smtClean="0">
                <a:latin typeface="+mn-lt"/>
              </a:rPr>
              <a:t>24% </a:t>
            </a:r>
            <a:r>
              <a:rPr lang="es-CL" sz="16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observan 2 programas que no han </a:t>
            </a:r>
            <a:r>
              <a:rPr lang="es-CL" sz="1600" dirty="0">
                <a:latin typeface="+mn-lt"/>
              </a:rPr>
              <a:t>ejecutado gasto: </a:t>
            </a:r>
            <a:r>
              <a:rPr lang="es-CL" sz="1600" dirty="0" smtClean="0">
                <a:latin typeface="+mn-lt"/>
              </a:rPr>
              <a:t>Tesis Antárticas y </a:t>
            </a:r>
            <a:r>
              <a:rPr lang="es-CL" sz="1600" dirty="0">
                <a:latin typeface="+mn-lt"/>
              </a:rPr>
              <a:t>Aligamiento Científico </a:t>
            </a:r>
            <a:r>
              <a:rPr lang="es-CL" sz="1600" dirty="0" smtClean="0">
                <a:latin typeface="+mn-lt"/>
              </a:rPr>
              <a:t>Internacional.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la </a:t>
            </a:r>
            <a:r>
              <a:rPr lang="es-CL" sz="1600" b="1" dirty="0"/>
              <a:t>Agencia de Cooperación Internacional</a:t>
            </a:r>
            <a:r>
              <a:rPr lang="es-CL" sz="1600" dirty="0"/>
              <a:t>, la transferencia al sector privado para “Cooperación Sur-Sur”, presentó una ejecución de recursos de </a:t>
            </a:r>
            <a:r>
              <a:rPr lang="es-CL" sz="1600" dirty="0" smtClean="0"/>
              <a:t>43%, </a:t>
            </a:r>
            <a:r>
              <a:rPr lang="es-CL" sz="1600" dirty="0"/>
              <a:t>con un total gastado de </a:t>
            </a:r>
            <a:r>
              <a:rPr lang="es-CL" sz="1600" dirty="0" smtClean="0"/>
              <a:t>$2.117 </a:t>
            </a:r>
            <a:r>
              <a:rPr lang="es-CL" sz="1600" dirty="0"/>
              <a:t>millones. Esta asignación contiene recursos para becas de postgrado, becas Nelson Mandela, cooperación técnica bilateral y triangular, Alianza del Pacífico, </a:t>
            </a:r>
            <a:r>
              <a:rPr lang="es-CL" sz="1600" dirty="0" smtClean="0"/>
              <a:t>entre otras.</a:t>
            </a: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41463" cy="242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041463" cy="242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5" y="2014920"/>
            <a:ext cx="3981871" cy="2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4920"/>
            <a:ext cx="3968526" cy="2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23279"/>
              </p:ext>
            </p:extLst>
          </p:nvPr>
        </p:nvGraphicFramePr>
        <p:xfrm>
          <a:off x="378499" y="1923281"/>
          <a:ext cx="82296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Hoja de cálculo" r:id="rId3" imgW="7115243" imgH="2009685" progId="Excel.Sheet.8">
                  <p:embed/>
                </p:oleObj>
              </mc:Choice>
              <mc:Fallback>
                <p:oleObj name="Hoja de cálculo" r:id="rId3" imgW="71152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923281"/>
                        <a:ext cx="8229600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91658"/>
              </p:ext>
            </p:extLst>
          </p:nvPr>
        </p:nvGraphicFramePr>
        <p:xfrm>
          <a:off x="378499" y="1916832"/>
          <a:ext cx="8297957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Hoja de cálculo" r:id="rId3" imgW="7115243" imgH="2314575" progId="Excel.Sheet.8">
                  <p:embed/>
                </p:oleObj>
              </mc:Choice>
              <mc:Fallback>
                <p:oleObj name="Hoja de cálculo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916832"/>
                        <a:ext cx="8297957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26005"/>
              </p:ext>
            </p:extLst>
          </p:nvPr>
        </p:nvGraphicFramePr>
        <p:xfrm>
          <a:off x="378500" y="1700808"/>
          <a:ext cx="8369964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Hoja de cálculo" r:id="rId4" imgW="8200957" imgH="1743075" progId="Excel.Sheet.8">
                  <p:embed/>
                </p:oleObj>
              </mc:Choice>
              <mc:Fallback>
                <p:oleObj name="Hoja de cálculo" r:id="rId4" imgW="8200957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500" y="1700808"/>
                        <a:ext cx="8369964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43602"/>
              </p:ext>
            </p:extLst>
          </p:nvPr>
        </p:nvGraphicFramePr>
        <p:xfrm>
          <a:off x="414335" y="1683593"/>
          <a:ext cx="8210799" cy="469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Hoja de cálculo" r:id="rId3" imgW="8763000" imgH="5057775" progId="Excel.Sheet.8">
                  <p:embed/>
                </p:oleObj>
              </mc:Choice>
              <mc:Fallback>
                <p:oleObj name="Hoja de cálculo" r:id="rId3" imgW="8763000" imgH="5057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83593"/>
                        <a:ext cx="8210799" cy="4690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907</Words>
  <Application>Microsoft Office PowerPoint</Application>
  <PresentationFormat>Presentación en pantalla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PRESUPUESTARIA DE GASTOS ACUMULADA AL MES DE JUNIO DE 2017 PARTIDA 06: MINISTERIO DE RELACIONES EXTERIORES</vt:lpstr>
      <vt:lpstr>Ejecución Presupuestaria de Gastos Acumulada al Mes de Junio de 2017  Ministerio de Relaciones Exteriores</vt:lpstr>
      <vt:lpstr>Ejecución Presupuestaria de Gastos Acumulada al Mes de Junio de 2017  Ministerio de Relaciones Exteriores</vt:lpstr>
      <vt:lpstr>Ejecución Presupuestaria de Gastos Acumulada al Mes de Junio de 2017  Ministerio de Relaciones Exteriores</vt:lpstr>
      <vt:lpstr>Ejecución Presupuestaria de Gastos Acumulada al Mes de Junio de 2017  Ministerio de Relaciones Exteriores</vt:lpstr>
      <vt:lpstr>Ejecución Presupuestaria de Gastos Acumulada al Mes de Junio de 2017  Partida 06 Ministerio de Relaciones Exteriores</vt:lpstr>
      <vt:lpstr>Ejecución Presupuestaria de Gastos Acumulada al Mes de Junio de 2017  Partida 06 Ministerio de Relaciones Exteriores</vt:lpstr>
      <vt:lpstr>Ejecución Presupuestaria de Gastos Acumulada al Mes de Junio de 2017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125</cp:revision>
  <cp:lastPrinted>2016-07-04T14:42:46Z</cp:lastPrinted>
  <dcterms:created xsi:type="dcterms:W3CDTF">2016-06-23T13:38:47Z</dcterms:created>
  <dcterms:modified xsi:type="dcterms:W3CDTF">2017-08-08T15:59:55Z</dcterms:modified>
</cp:coreProperties>
</file>