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295" r:id="rId33"/>
    <p:sldId id="296" r:id="rId34"/>
    <p:sldId id="303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28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DB2C67-9CDD-4865-B04B-E1937E359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28" y="1772817"/>
            <a:ext cx="8216707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155" y="61653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1096C65-20CD-4FD2-9D21-3949480AD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54" y="1700809"/>
            <a:ext cx="8238981" cy="446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396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FDDE5B-900F-475B-839B-1AAD6E891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72880"/>
            <a:ext cx="8238911" cy="37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5369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DC420A-A1F2-442C-BD00-0769577AD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68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F7FE02-DE2E-4F16-A3E5-8EDDD2D54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4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883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7532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002AD1-5D4A-45B2-AE73-3BAC11811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628801"/>
            <a:ext cx="8210799" cy="472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9330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560CBA7-686F-46EC-AFD3-9628CB5FF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0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6109F6-8BCC-4032-BB69-6E78EB182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1"/>
            <a:ext cx="8201488" cy="372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050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09E37B-E8C1-499C-B21A-C173538C6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20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821" y="587244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FC2375-7819-4A3B-B783-D9D1A89FD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10799" cy="39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junio ascendió a </a:t>
            </a:r>
            <a:r>
              <a:rPr lang="es-CL" sz="1600" b="1" dirty="0">
                <a:latin typeface="+mn-lt"/>
              </a:rPr>
              <a:t>$210.731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6,6%</a:t>
            </a:r>
            <a:r>
              <a:rPr lang="es-CL" sz="1600" dirty="0">
                <a:latin typeface="+mn-lt"/>
              </a:rPr>
              <a:t> respecto de la ley inicial, gasto inferior en 2 puntos porcentuales respecto a igual mes del año 2016.  La ejecución acumulada </a:t>
            </a:r>
            <a:r>
              <a:rPr lang="es-CL" sz="1600" dirty="0"/>
              <a:t>al segundo 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$1.522.656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46,4%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47,7%</a:t>
            </a:r>
            <a:r>
              <a:rPr lang="es-CL" sz="1600" dirty="0">
                <a:latin typeface="+mn-lt"/>
              </a:rPr>
              <a:t> del presupuesto inicial, manteniendo la tendencia registrada durante el ejercicio presupuestario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aumento consolidado del </a:t>
            </a:r>
            <a:r>
              <a:rPr lang="es-CL" sz="1600" b="1" dirty="0"/>
              <a:t>$88.054 millones</a:t>
            </a:r>
            <a:r>
              <a:rPr lang="es-CL" sz="1600" dirty="0"/>
              <a:t>.  Lo que se traduce en incrementos en la mayoría de sus subtítulos, destacando por su monto los subtítulos 34 “servicio de la deuda”, con $58.708 millones; 24 “transferencias corrientes”, con $54.739 millones; y, el subtítulo 21 “gastos en personal”, con $16.412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042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FBACD9-136C-4729-AC60-5E441FFDC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7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A0E53B-4EE7-4914-A2B2-BCFE9D6E6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703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EA63B71-BA81-4604-99D4-793BAE001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180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21381F-EB6E-4D75-BB3A-96919C30C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16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BD383B-760E-4D6A-A962-FAB548DA3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0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C1546B-5F0C-4702-9E20-90FDC3A1F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01488" cy="292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872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11EB8D9-A3FF-4C37-A36C-AEB430845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31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85A4927-1531-4F8B-873C-AADBA6F7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16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401C850-A761-44E9-B8C3-7AF133AEF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218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22679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87DA7D5-5E1B-49E0-ADB8-31403D20D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404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>
                <a:latin typeface="+mn-lt"/>
              </a:rPr>
              <a:t>Mientras que “iniciativas de inversión” y “transferencia de capital” son los subtítulos que presentan reducciones en su presupuesto con un </a:t>
            </a:r>
            <a:r>
              <a:rPr lang="es-CL" sz="1600" b="1" dirty="0">
                <a:latin typeface="+mn-lt"/>
              </a:rPr>
              <a:t>2,1%</a:t>
            </a:r>
            <a:r>
              <a:rPr lang="es-CL" sz="1600" dirty="0">
                <a:latin typeface="+mn-lt"/>
              </a:rPr>
              <a:t> (</a:t>
            </a:r>
            <a:r>
              <a:rPr lang="es-CL" sz="1600" dirty="0"/>
              <a:t>$13.813 millones) y </a:t>
            </a:r>
            <a:r>
              <a:rPr lang="es-CL" sz="1600" b="1" dirty="0"/>
              <a:t>6,9%</a:t>
            </a:r>
            <a:r>
              <a:rPr lang="es-CL" sz="1600" dirty="0"/>
              <a:t> ($44.269 millones) respectivamente</a:t>
            </a:r>
            <a:r>
              <a:rPr lang="es-CL" sz="1600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junio alcanzaron niveles de ejecución de </a:t>
            </a:r>
            <a:r>
              <a:rPr lang="es-CL" sz="1600" b="1" dirty="0"/>
              <a:t>46,6%, 44,4% y 49,2%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del Interior</a:t>
            </a:r>
            <a:r>
              <a:rPr lang="es-CL" sz="1600" dirty="0"/>
              <a:t> y </a:t>
            </a:r>
            <a:r>
              <a:rPr lang="es-CL" sz="1600" b="1" dirty="0"/>
              <a:t>Bomberos de Chile </a:t>
            </a:r>
            <a:r>
              <a:rPr lang="es-CL" sz="1600" dirty="0"/>
              <a:t>son</a:t>
            </a:r>
            <a:r>
              <a:rPr lang="es-CL" sz="1600" b="1" dirty="0"/>
              <a:t> </a:t>
            </a:r>
            <a:r>
              <a:rPr lang="es-CL" sz="1600" dirty="0"/>
              <a:t>los programas que presentan el </a:t>
            </a:r>
            <a:r>
              <a:rPr lang="es-CL" sz="1600" b="1" dirty="0"/>
              <a:t>mayor avance con un 86,7% y 57,6% </a:t>
            </a:r>
            <a:r>
              <a:rPr lang="es-CL" sz="1600" dirty="0"/>
              <a:t>respectivamente, explicado el primero por el nivel de gasto en las transferencias corrientes que al mes de junio presenta una ejecución de </a:t>
            </a:r>
            <a:r>
              <a:rPr lang="es-CL" sz="1600" b="1" dirty="0"/>
              <a:t>96,3%, </a:t>
            </a:r>
            <a:r>
              <a:rPr lang="es-CL" sz="1600" dirty="0"/>
              <a:t>representando a su vez el 73,3% del presupuesto vigente de la Subsecretaría, </a:t>
            </a:r>
            <a:r>
              <a:rPr lang="es-CL" sz="1600" b="1" u="sng" dirty="0"/>
              <a:t>debido a los mayores incrementos derivados de las emergencias vividas en el país ($48.750 millones) </a:t>
            </a:r>
            <a:r>
              <a:rPr lang="es-CL" sz="1600" dirty="0"/>
              <a:t>y el segundo, por los compromisos asociados al convenio existente.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menor, manteniendo el gasto de 4,9%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2FB43F-F0A9-411C-A396-BC2BFF0DF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29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177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688F5A-0310-47F3-8ACE-3E2DA3347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40"/>
            <a:ext cx="8210799" cy="30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007E5-F911-452F-AE1C-2E609C3B9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641" y="6178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Acumulada al Mes de Junio 2016 - 2017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Junio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 de 2016 - 2017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283AB8-B169-4AC8-B12F-5BD9DD7C5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76" y="1868116"/>
            <a:ext cx="7550518" cy="39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F4BA36-92FA-430F-8321-BF3597EA9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10800" cy="264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6E96DA-CC9E-432C-90BB-D54E48CE1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83757"/>
            <a:ext cx="4113768" cy="25202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10C3C9D-EE12-445F-AEFF-0A89E7486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83757"/>
            <a:ext cx="3971816" cy="2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602128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D088B98-C1AE-4755-B348-E6C24E338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016"/>
            <a:ext cx="8210799" cy="432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044E7A-7036-4A9A-9826-68DCF1119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556792"/>
            <a:ext cx="8210798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527470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CC706D-0E0A-43AF-A186-DD4F735C1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65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A921EA-81A7-49A2-8737-E5FFC67B3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01488" cy="47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1437</Words>
  <Application>Microsoft Office PowerPoint</Application>
  <PresentationFormat>Presentación en pantalla (4:3)</PresentationFormat>
  <Paragraphs>138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05: MINISTERIO DEL INTERIOR Y SEGURIDAD PÚBLICA</vt:lpstr>
      <vt:lpstr>Ejecución Presupuestaria de Gastos Acumulada al Mes de Junio de 2017  Ministerio del Interior y Seguridad Pública</vt:lpstr>
      <vt:lpstr>Ejecución Presupuestaria de Gastos Acumulada al Mes de Junio de 2017  Ministerio del Interior y Seguridad Pública</vt:lpstr>
      <vt:lpstr>Ejecución Presupuestaria de Gastos Acumulada al Mes de Junio de 2017  Ministerio del Interior y Seguridad Pública</vt:lpstr>
      <vt:lpstr>Ejecución Presupuestaria de Gastos Acumulada al Mes de Junio de 2017  Ministerio del Interior y Seguridad Pública</vt:lpstr>
      <vt:lpstr>Ejecución Presupuestaria de Gastos Acumulada al mes de Junio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163</cp:revision>
  <cp:lastPrinted>2017-06-20T21:34:02Z</cp:lastPrinted>
  <dcterms:created xsi:type="dcterms:W3CDTF">2016-06-23T13:38:47Z</dcterms:created>
  <dcterms:modified xsi:type="dcterms:W3CDTF">2017-08-22T20:26:51Z</dcterms:modified>
</cp:coreProperties>
</file>