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la Partida en el </a:t>
            </a:r>
            <a:r>
              <a:rPr lang="es-CL" sz="1600" dirty="0"/>
              <a:t>mes de </a:t>
            </a:r>
            <a:r>
              <a:rPr lang="es-CL" sz="1600" dirty="0" smtClean="0"/>
              <a:t>junio </a:t>
            </a:r>
            <a:r>
              <a:rPr lang="es-CL" sz="1600" dirty="0" smtClean="0"/>
              <a:t>fue de </a:t>
            </a:r>
            <a:r>
              <a:rPr lang="es-CL" sz="1600" dirty="0" smtClean="0"/>
              <a:t>$8.249 </a:t>
            </a:r>
            <a:r>
              <a:rPr lang="es-CL" sz="1600" dirty="0" smtClean="0"/>
              <a:t>millones, equivalente a un </a:t>
            </a:r>
            <a:r>
              <a:rPr lang="es-CL" sz="1600" dirty="0" smtClean="0"/>
              <a:t>11,3%. </a:t>
            </a:r>
            <a:r>
              <a:rPr lang="es-CL" sz="1600" dirty="0" smtClean="0"/>
              <a:t>Con ello, la ejecución acumulada ascendió </a:t>
            </a:r>
            <a:r>
              <a:rPr lang="es-CL" sz="1600" dirty="0"/>
              <a:t>a </a:t>
            </a:r>
            <a:r>
              <a:rPr lang="es-CL" sz="1600" b="1" dirty="0" smtClean="0"/>
              <a:t>$</a:t>
            </a:r>
            <a:r>
              <a:rPr lang="es-CL" sz="1600" b="1" dirty="0" smtClean="0"/>
              <a:t>38.740 </a:t>
            </a:r>
            <a:r>
              <a:rPr lang="es-CL" sz="1600" b="1" dirty="0"/>
              <a:t>millones</a:t>
            </a:r>
            <a:r>
              <a:rPr lang="es-CL" sz="1600" dirty="0"/>
              <a:t>, equivalente a un gasto de </a:t>
            </a:r>
            <a:r>
              <a:rPr lang="es-CL" sz="1600" b="1" dirty="0" smtClean="0"/>
              <a:t>52,9% </a:t>
            </a:r>
            <a:r>
              <a:rPr lang="es-CL" sz="1600" b="1" dirty="0" smtClean="0"/>
              <a:t>de ejecución respecto de la ley inicial. </a:t>
            </a:r>
            <a:r>
              <a:rPr lang="es-CL" sz="1600" dirty="0" smtClean="0"/>
              <a:t>EL comportamiento de los gastos de la Partida se muestran en línea con los de igual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El </a:t>
            </a:r>
            <a:r>
              <a:rPr lang="es-CL" sz="1600" dirty="0"/>
              <a:t>Subtítulo </a:t>
            </a:r>
            <a:r>
              <a:rPr lang="es-CL" sz="1600" dirty="0" smtClean="0"/>
              <a:t>21 </a:t>
            </a:r>
            <a:r>
              <a:rPr lang="es-CL" sz="1600" dirty="0"/>
              <a:t>Gasto </a:t>
            </a:r>
            <a:r>
              <a:rPr lang="es-CL" sz="1600" dirty="0" smtClean="0"/>
              <a:t>en Personal representa el 65% de los recursos de Contraloría General de la República</a:t>
            </a:r>
            <a:r>
              <a:rPr lang="es-CL" sz="1600" b="1" dirty="0" smtClean="0"/>
              <a:t>, y registra una ejecución de </a:t>
            </a:r>
            <a:r>
              <a:rPr lang="es-CL" sz="1600" b="1" dirty="0" smtClean="0"/>
              <a:t>57%</a:t>
            </a:r>
            <a:r>
              <a:rPr lang="es-CL" sz="1600" dirty="0" smtClean="0"/>
              <a:t>. 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CL" sz="1600" dirty="0" smtClean="0"/>
              <a:t>Las </a:t>
            </a:r>
            <a:r>
              <a:rPr lang="es-CL" sz="1600" b="1" dirty="0" smtClean="0"/>
              <a:t>Iniciativas de Inversión</a:t>
            </a:r>
            <a:r>
              <a:rPr lang="es-CL" sz="1600" dirty="0" smtClean="0"/>
              <a:t>, Subtítulo 31, contiene un presupuesto de $2.880 millones y presente </a:t>
            </a:r>
            <a:r>
              <a:rPr lang="es-CL" sz="1600" dirty="0" smtClean="0"/>
              <a:t> un avance de </a:t>
            </a:r>
            <a:r>
              <a:rPr lang="es-CL" sz="1600" b="1" dirty="0" smtClean="0"/>
              <a:t>2,7%</a:t>
            </a:r>
            <a:r>
              <a:rPr lang="es-CL" sz="1600" dirty="0" smtClean="0"/>
              <a:t>. </a:t>
            </a:r>
            <a:endParaRPr lang="es-CL" sz="1600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La </a:t>
            </a:r>
            <a:r>
              <a:rPr lang="es-MX" sz="1600" b="1" dirty="0" smtClean="0"/>
              <a:t>Adquisición de Activos No Financieros</a:t>
            </a:r>
            <a:r>
              <a:rPr lang="es-MX" sz="1600" dirty="0" smtClean="0"/>
              <a:t>, con un presupuesto de $3.362 millones,  presenta un </a:t>
            </a:r>
            <a:r>
              <a:rPr lang="es-MX" sz="1600" dirty="0" smtClean="0"/>
              <a:t>18,8% </a:t>
            </a:r>
            <a:r>
              <a:rPr lang="es-MX" sz="1600" dirty="0" smtClean="0"/>
              <a:t>de ejecución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 smtClean="0"/>
              <a:t>Vía decretos de modificación presupuestaria del Ministerio de Hacienda, </a:t>
            </a:r>
            <a:r>
              <a:rPr lang="es-MX" sz="1600" b="1" dirty="0" smtClean="0"/>
              <a:t>el presupuesto inicial se suplementó en </a:t>
            </a:r>
            <a:r>
              <a:rPr lang="es-MX" sz="1600" b="1" dirty="0" smtClean="0"/>
              <a:t>$3.719 millones,</a:t>
            </a:r>
            <a:r>
              <a:rPr lang="es-MX" sz="1600" dirty="0" smtClean="0"/>
              <a:t> destinados a: $1.954 millones para deuda flotante </a:t>
            </a:r>
            <a:r>
              <a:rPr lang="es-MX" sz="1600" dirty="0" smtClean="0"/>
              <a:t>proveniente de operaciones del año </a:t>
            </a:r>
            <a:r>
              <a:rPr lang="es-MX" sz="1600" dirty="0" smtClean="0"/>
              <a:t>anterior, $874 millones para Edificios, %75 millones para Mobiliario,  $275 millones para Bienes y Servicios de Consumo, $77 millones para proyectos de inversión, y $462 millones para gasto en Personal.</a:t>
            </a: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9385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7"/>
            <a:ext cx="4360331" cy="28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8"/>
            <a:ext cx="4176464" cy="286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76.918.174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3.719.462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38.740.822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56.023.006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31.675.018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10.321.530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3.919.260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62.602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4.312.742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633.499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5346" y="638132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412776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512628"/>
              </p:ext>
            </p:extLst>
          </p:nvPr>
        </p:nvGraphicFramePr>
        <p:xfrm>
          <a:off x="899592" y="1868116"/>
          <a:ext cx="7302452" cy="4525953"/>
        </p:xfrm>
        <a:graphic>
          <a:graphicData uri="http://schemas.openxmlformats.org/drawingml/2006/table">
            <a:tbl>
              <a:tblPr/>
              <a:tblGrid>
                <a:gridCol w="323621"/>
                <a:gridCol w="383551"/>
                <a:gridCol w="347593"/>
                <a:gridCol w="2013643"/>
                <a:gridCol w="719158"/>
                <a:gridCol w="683201"/>
                <a:gridCol w="674211"/>
                <a:gridCol w="719158"/>
                <a:gridCol w="719158"/>
                <a:gridCol w="719158"/>
              </a:tblGrid>
              <a:tr h="179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7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2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73.198.712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76.918.174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3.719.462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38.740.822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55.560.295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56.023.006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462.711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31.675.018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10.046.530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10.321.530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275.000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3.919.260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112.633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62.602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1.826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60.776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60.776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5.119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7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3.362.822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4.312.742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633.499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18,8%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Edificios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874.920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#¡DIV/0!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25.750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100.750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75.000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10.081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51.500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4.878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1.883.115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144.782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1.402.457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473.758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2.880.121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2.957.331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77.210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77.209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1.231.192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3.185.813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2.370.759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994.295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329.335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236.897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86.803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 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1.954.621</a:t>
                      </a:r>
                    </a:p>
                  </a:txBody>
                  <a:tcPr marL="8993" marR="8993" marT="89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93" marR="8993" marT="89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767</Words>
  <Application>Microsoft Office PowerPoint</Application>
  <PresentationFormat>Presentación en pantalla (4:3)</PresentationFormat>
  <Paragraphs>331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1_Tema de Office</vt:lpstr>
      <vt:lpstr>Tema de Office</vt:lpstr>
      <vt:lpstr>Imagen de mapa de bits</vt:lpstr>
      <vt:lpstr>EJECUCIÓN PRESUPUESTARIA DE GASTOS ACUMULADA al mes de Junio de 2017 Partida 04: CONTRALORÍA GENERAL DE LA REPÚBLICA</vt:lpstr>
      <vt:lpstr>Ejecución Presupuestaria de Gastos Acumulada al mes de Junio de 2017  Contraloría General de la República</vt:lpstr>
      <vt:lpstr>Ejecución Presupuestaria de Gastos Acumulada al mes de Junio de 2017  Contraloría General de la República</vt:lpstr>
      <vt:lpstr>Ejecución Presupuestaria de Gastos Acumulada al mes de Junio de 2017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147</cp:revision>
  <cp:lastPrinted>2016-10-11T11:56:42Z</cp:lastPrinted>
  <dcterms:created xsi:type="dcterms:W3CDTF">2016-06-23T13:38:47Z</dcterms:created>
  <dcterms:modified xsi:type="dcterms:W3CDTF">2017-08-21T20:02:24Z</dcterms:modified>
</cp:coreProperties>
</file>