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se incrementó en </a:t>
            </a:r>
            <a:r>
              <a:rPr lang="es-CL" sz="1600" dirty="0" smtClean="0"/>
              <a:t> M$2.057.017 al primer semestre, </a:t>
            </a:r>
            <a:r>
              <a:rPr lang="es-CL" sz="1600" dirty="0"/>
              <a:t>este incremento </a:t>
            </a:r>
            <a:r>
              <a:rPr lang="es-CL" sz="1600" dirty="0" smtClean="0"/>
              <a:t>se distribuyó en M$1.436.681 </a:t>
            </a:r>
            <a:r>
              <a:rPr lang="es-CL" sz="1600" dirty="0"/>
              <a:t>para la Cámara, </a:t>
            </a:r>
            <a:r>
              <a:rPr lang="es-CL" sz="1600" dirty="0" smtClean="0"/>
              <a:t> M$565.084 de incremento en </a:t>
            </a:r>
            <a:r>
              <a:rPr lang="es-CL" sz="1600" dirty="0"/>
              <a:t>el presupuesto del Senado; </a:t>
            </a:r>
            <a:r>
              <a:rPr lang="es-CL" sz="1600" dirty="0" smtClean="0"/>
              <a:t>M$53.367 </a:t>
            </a:r>
            <a:r>
              <a:rPr lang="es-CL" sz="1600" dirty="0"/>
              <a:t>a </a:t>
            </a:r>
            <a:r>
              <a:rPr lang="es-CL" sz="1600" dirty="0" smtClean="0"/>
              <a:t>BCN; y M$1.885 al Consejo Resolutivo de Asignaciones Parlamentarias. L</a:t>
            </a:r>
            <a:r>
              <a:rPr lang="es-CL" sz="1600" dirty="0" smtClean="0"/>
              <a:t>a </a:t>
            </a:r>
            <a:r>
              <a:rPr lang="es-CL" sz="1600" dirty="0"/>
              <a:t>ejecución alcanzó el </a:t>
            </a:r>
            <a:r>
              <a:rPr lang="es-CL" sz="1600" dirty="0" smtClean="0"/>
              <a:t> </a:t>
            </a:r>
            <a:r>
              <a:rPr lang="es-CL" sz="1600" dirty="0" smtClean="0"/>
              <a:t>47,3%  del </a:t>
            </a:r>
            <a:r>
              <a:rPr lang="es-CL" sz="1600" dirty="0" smtClean="0"/>
              <a:t>presupuesto </a:t>
            </a:r>
            <a:r>
              <a:rPr lang="es-CL" sz="1600" dirty="0" smtClean="0"/>
              <a:t>vigente</a:t>
            </a:r>
            <a:r>
              <a:rPr lang="es-CL" sz="1600" dirty="0" smtClean="0"/>
              <a:t>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46,2</a:t>
            </a:r>
            <a:r>
              <a:rPr lang="es-CL" sz="1600" dirty="0" smtClean="0"/>
              <a:t>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48,2</a:t>
            </a:r>
            <a:r>
              <a:rPr lang="es-CL" sz="1600" dirty="0" smtClean="0"/>
              <a:t>%,  </a:t>
            </a:r>
            <a:r>
              <a:rPr lang="es-CL" sz="1600" dirty="0"/>
              <a:t>Biblioteca del Congreso </a:t>
            </a:r>
            <a:r>
              <a:rPr lang="es-CL" sz="1600" dirty="0" smtClean="0"/>
              <a:t>46,9</a:t>
            </a:r>
            <a:r>
              <a:rPr lang="es-CL" sz="1600" dirty="0" smtClean="0"/>
              <a:t>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</a:t>
            </a:r>
            <a:r>
              <a:rPr lang="es-CL" sz="1600" dirty="0" smtClean="0"/>
              <a:t>40,6</a:t>
            </a:r>
            <a:r>
              <a:rPr lang="es-CL" sz="1600" dirty="0" smtClean="0"/>
              <a:t>% </a:t>
            </a:r>
            <a:r>
              <a:rPr lang="es-CL" sz="1600" dirty="0" smtClean="0"/>
              <a:t>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2016-JUNIO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</a:t>
            </a:r>
            <a:r>
              <a:rPr lang="es-CL" sz="1200" b="1" dirty="0" smtClean="0"/>
              <a:t>enero-junio </a:t>
            </a:r>
            <a:r>
              <a:rPr lang="es-CL" sz="1200" b="1" dirty="0" smtClean="0"/>
              <a:t>años 2016-2017</a:t>
            </a:r>
            <a:endParaRPr lang="es-CL" sz="12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2243723"/>
            <a:ext cx="4082805" cy="312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2243723"/>
            <a:ext cx="4013295" cy="312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99" y="1988839"/>
            <a:ext cx="8229600" cy="323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844824"/>
            <a:ext cx="7753350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28800"/>
            <a:ext cx="8210799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28800"/>
            <a:ext cx="8286750" cy="425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00426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1"/>
            <a:ext cx="807627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518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JUNIO 2017 PARTIDA 02: CONGRESO NACIONAL</vt:lpstr>
      <vt:lpstr>EJECUCIÓN PRESUPUESTARIA DE GASTOS JUNIO 2017   CONGRESO NACIONAL</vt:lpstr>
      <vt:lpstr>Ejecución Presupuestaria de Gastos Acumulada a JUNIO 2016-JUNIO 2017   CONGRESO NACIONAL</vt:lpstr>
      <vt:lpstr>EJECUCIÓN PRESUPUESTARIA DE GASTOS A JUNIO 2017  CONGRESO NACIONAL</vt:lpstr>
      <vt:lpstr>EJECUCIÓN PRESUPUESTARIA DE GASTOS JUNIO 2017  RESUMEN POR CAPÍTULOS CONGRESO NACIONAL</vt:lpstr>
      <vt:lpstr>Presentación de PowerPoint</vt:lpstr>
      <vt:lpstr>EJECUCIÓN PRESUPUESTARIA DE GASTOS JUNIO 2017 CAPÍTULO 02. PROGRAMA 01. CÁMARA DE DIPUTADOS</vt:lpstr>
      <vt:lpstr>EJECUCIÓN PRESUPUESTARIA DE GASTOS JUNIO 2017 CAPÍTULO 03. PROGRAMA 01. BIBLIOTECA DEL CONGRESO</vt:lpstr>
      <vt:lpstr>EJECUCIÓN PRESUPUESTARIA DE GASTOS JUNIO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109</cp:revision>
  <cp:lastPrinted>2016-07-04T14:42:46Z</cp:lastPrinted>
  <dcterms:created xsi:type="dcterms:W3CDTF">2016-06-23T13:38:47Z</dcterms:created>
  <dcterms:modified xsi:type="dcterms:W3CDTF">2017-08-04T15:03:05Z</dcterms:modified>
</cp:coreProperties>
</file>