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256" r:id="rId4"/>
    <p:sldId id="298" r:id="rId5"/>
    <p:sldId id="308" r:id="rId6"/>
    <p:sldId id="304" r:id="rId7"/>
    <p:sldId id="264" r:id="rId8"/>
    <p:sldId id="263" r:id="rId9"/>
    <p:sldId id="265" r:id="rId10"/>
    <p:sldId id="309" r:id="rId11"/>
    <p:sldId id="267" r:id="rId12"/>
    <p:sldId id="301" r:id="rId13"/>
    <p:sldId id="302" r:id="rId14"/>
    <p:sldId id="305" r:id="rId15"/>
    <p:sldId id="303" r:id="rId16"/>
    <p:sldId id="268" r:id="rId17"/>
    <p:sldId id="306" r:id="rId18"/>
    <p:sldId id="307" r:id="rId19"/>
    <p:sldId id="271" r:id="rId20"/>
    <p:sldId id="273" r:id="rId21"/>
    <p:sldId id="274" r:id="rId22"/>
    <p:sldId id="276" r:id="rId23"/>
    <p:sldId id="275" r:id="rId24"/>
  </p:sldIdLst>
  <p:sldSz cx="9144000" cy="6858000" type="screen4x3"/>
  <p:notesSz cx="7010400" cy="9236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3250" autoAdjust="0"/>
  </p:normalViewPr>
  <p:slideViewPr>
    <p:cSldViewPr>
      <p:cViewPr varScale="1">
        <p:scale>
          <a:sx n="111" d="100"/>
          <a:sy n="111" d="100"/>
        </p:scale>
        <p:origin x="19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43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9" tIns="45879" rIns="91759" bIns="4587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759" tIns="45879" rIns="91759" bIns="4587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3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8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56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80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8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99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03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18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96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2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8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599419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72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Julio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50: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TESORO PÚBLICO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septiembre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4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DC38110-2593-49CA-B17C-67697FB506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1433"/>
              </p:ext>
            </p:extLst>
          </p:nvPr>
        </p:nvGraphicFramePr>
        <p:xfrm>
          <a:off x="414336" y="1628799"/>
          <a:ext cx="8210799" cy="481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Worksheet" r:id="rId3" imgW="8867654" imgH="5724540" progId="Excel.Sheet.12">
                  <p:embed/>
                </p:oleObj>
              </mc:Choice>
              <mc:Fallback>
                <p:oleObj name="Worksheet" r:id="rId3" imgW="8867654" imgH="5724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799"/>
                        <a:ext cx="8210799" cy="4819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6003" y="61737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3 de 4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0CD8BE1-707B-4B91-B9F5-1BA1F1D8EF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682416"/>
              </p:ext>
            </p:extLst>
          </p:nvPr>
        </p:nvGraphicFramePr>
        <p:xfrm>
          <a:off x="395536" y="1628801"/>
          <a:ext cx="8229600" cy="454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Worksheet" r:id="rId3" imgW="8867654" imgH="5048190" progId="Excel.Sheet.12">
                  <p:embed/>
                </p:oleObj>
              </mc:Choice>
              <mc:Fallback>
                <p:oleObj name="Worksheet" r:id="rId3" imgW="8867654" imgH="50481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1"/>
                        <a:ext cx="8229600" cy="4544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36001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4 de 4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5427A14-AFDD-404A-93B6-0965EECC19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569536"/>
              </p:ext>
            </p:extLst>
          </p:nvPr>
        </p:nvGraphicFramePr>
        <p:xfrm>
          <a:off x="414336" y="1652093"/>
          <a:ext cx="8201488" cy="270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Worksheet" r:id="rId3" imgW="8867654" imgH="2943270" progId="Excel.Sheet.12">
                  <p:embed/>
                </p:oleObj>
              </mc:Choice>
              <mc:Fallback>
                <p:oleObj name="Worksheet" r:id="rId3" imgW="8867654" imgH="2943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2093"/>
                        <a:ext cx="8201488" cy="2707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31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272" y="612731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dólares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67204A9-9E3D-465C-8B60-AD5083442D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148825"/>
              </p:ext>
            </p:extLst>
          </p:nvPr>
        </p:nvGraphicFramePr>
        <p:xfrm>
          <a:off x="386224" y="1700808"/>
          <a:ext cx="8238911" cy="441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Worksheet" r:id="rId3" imgW="8867654" imgH="5000670" progId="Excel.Sheet.12">
                  <p:embed/>
                </p:oleObj>
              </mc:Choice>
              <mc:Fallback>
                <p:oleObj name="Worksheet" r:id="rId3" imgW="8867654" imgH="5000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38911" cy="4417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21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368098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04: SERVICIO DE LA DEUDA PÚBLICA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395536" y="640462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95536" y="404611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E2EC12-5A56-441E-B07B-7220AE756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46110"/>
            <a:ext cx="8210799" cy="2034876"/>
          </a:xfrm>
          <a:prstGeom prst="rect">
            <a:avLst/>
          </a:prstGeom>
        </p:spPr>
      </p:pic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C6EE8721-8B1B-4B35-A8EB-011292ACB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332444"/>
              </p:ext>
            </p:extLst>
          </p:nvPr>
        </p:nvGraphicFramePr>
        <p:xfrm>
          <a:off x="395536" y="4390353"/>
          <a:ext cx="8210799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Worksheet" r:id="rId4" imgW="8772567" imgH="2028780" progId="Excel.Sheet.12">
                  <p:embed/>
                </p:oleObj>
              </mc:Choice>
              <mc:Fallback>
                <p:oleObj name="Worksheet" r:id="rId4" imgW="8772567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4390353"/>
                        <a:ext cx="8210799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05: APORTE FISCAL LIBRE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4999" y="1215891"/>
            <a:ext cx="8303135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396459" y="64533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A532CA4-3AAF-4E3B-9FF5-312D73AF4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665751"/>
              </p:ext>
            </p:extLst>
          </p:nvPr>
        </p:nvGraphicFramePr>
        <p:xfrm>
          <a:off x="396459" y="1556793"/>
          <a:ext cx="8228676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Worksheet" r:id="rId3" imgW="8763113" imgH="6296130" progId="Excel.Sheet.12">
                  <p:embed/>
                </p:oleObj>
              </mc:Choice>
              <mc:Fallback>
                <p:oleObj name="Worksheet" r:id="rId3" imgW="8763113" imgH="6296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459" y="1556793"/>
                        <a:ext cx="8228676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69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05: APORTE FISCAL LIBRE</a:t>
            </a: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13111" y="46576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1886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B60D0C3-4D39-40A1-A701-F2DABE9AAD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174828"/>
              </p:ext>
            </p:extLst>
          </p:nvPr>
        </p:nvGraphicFramePr>
        <p:xfrm>
          <a:off x="413110" y="1700808"/>
          <a:ext cx="8212025" cy="295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Worksheet" r:id="rId3" imgW="8763113" imgH="3171960" progId="Excel.Sheet.12">
                  <p:embed/>
                </p:oleObj>
              </mc:Choice>
              <mc:Fallback>
                <p:oleObj name="Worksheet" r:id="rId3" imgW="8763113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110" y="1700808"/>
                        <a:ext cx="8212025" cy="2956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95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80017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06: FONDO DE RESERVA DE PENSIONES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34057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691680" y="1340768"/>
            <a:ext cx="576064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</a:t>
            </a:r>
            <a:r>
              <a:rPr lang="es-CL" sz="1600" b="1" dirty="0">
                <a:ea typeface="Verdana" pitchFamily="34" charset="0"/>
                <a:cs typeface="Verdana" pitchFamily="34" charset="0"/>
              </a:rPr>
              <a:t>Julio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 2017 de Fondo FRP en millones de dólares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D56576CA-5D43-4866-9DA0-A89FC82FF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242803"/>
              </p:ext>
            </p:extLst>
          </p:nvPr>
        </p:nvGraphicFramePr>
        <p:xfrm>
          <a:off x="2771800" y="1839008"/>
          <a:ext cx="3495201" cy="13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Worksheet" r:id="rId3" imgW="3638421" imgH="1457460" progId="Excel.Sheet.12">
                  <p:embed/>
                </p:oleObj>
              </mc:Choice>
              <mc:Fallback>
                <p:oleObj name="Worksheet" r:id="rId3" imgW="3638421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1800" y="1839008"/>
                        <a:ext cx="3495201" cy="13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A60B926C-C859-403E-A278-FCFA568261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274120"/>
              </p:ext>
            </p:extLst>
          </p:nvPr>
        </p:nvGraphicFramePr>
        <p:xfrm>
          <a:off x="414335" y="3861047"/>
          <a:ext cx="8210799" cy="1939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Worksheet" r:id="rId5" imgW="8467857" imgH="2028780" progId="Excel.Sheet.12">
                  <p:embed/>
                </p:oleObj>
              </mc:Choice>
              <mc:Fallback>
                <p:oleObj name="Worksheet" r:id="rId5" imgW="8467857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5" y="3861047"/>
                        <a:ext cx="8210799" cy="1939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9239" y="62084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07: FONDO DE ESTABILIZACIÓN ECONÓMICA Y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75656" y="1484784"/>
            <a:ext cx="5832648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</a:t>
            </a:r>
            <a:r>
              <a:rPr lang="es-CL" sz="1600" b="1" dirty="0">
                <a:ea typeface="Verdana" pitchFamily="34" charset="0"/>
                <a:cs typeface="Verdana" pitchFamily="34" charset="0"/>
              </a:rPr>
              <a:t>Julio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 2017 de Fondo FEES en millones de dólares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9239" y="3444718"/>
            <a:ext cx="822960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DD41C53-72EF-4511-8AB0-2E3E44016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270971"/>
              </p:ext>
            </p:extLst>
          </p:nvPr>
        </p:nvGraphicFramePr>
        <p:xfrm>
          <a:off x="2764790" y="1907629"/>
          <a:ext cx="37052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Worksheet" r:id="rId3" imgW="3705143" imgH="1457460" progId="Excel.Sheet.12">
                  <p:embed/>
                </p:oleObj>
              </mc:Choice>
              <mc:Fallback>
                <p:oleObj name="Worksheet" r:id="rId3" imgW="3705143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4790" y="1907629"/>
                        <a:ext cx="3705225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B4D7D098-DF4C-4422-AD9B-4BCC41047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348820"/>
              </p:ext>
            </p:extLst>
          </p:nvPr>
        </p:nvGraphicFramePr>
        <p:xfrm>
          <a:off x="409239" y="3803518"/>
          <a:ext cx="8210800" cy="241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Worksheet" r:id="rId5" imgW="8782022" imgH="2600370" progId="Excel.Sheet.12">
                  <p:embed/>
                </p:oleObj>
              </mc:Choice>
              <mc:Fallback>
                <p:oleObj name="Worksheet" r:id="rId5" imgW="8782022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239" y="3803518"/>
                        <a:ext cx="8210800" cy="2411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9282" y="33469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08: FONDO PARA LA EDUCACIÓN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3 Marcador de pie de página"/>
          <p:cNvSpPr txBox="1">
            <a:spLocks/>
          </p:cNvSpPr>
          <p:nvPr/>
        </p:nvSpPr>
        <p:spPr>
          <a:xfrm>
            <a:off x="409282" y="607472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86224" y="3943125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56B5DB1-99DC-4478-8C5C-BAC17FAB4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754000"/>
              </p:ext>
            </p:extLst>
          </p:nvPr>
        </p:nvGraphicFramePr>
        <p:xfrm>
          <a:off x="414336" y="1724101"/>
          <a:ext cx="8201488" cy="1622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Worksheet" r:id="rId3" imgW="7972433" imgH="1838430" progId="Excel.Sheet.12">
                  <p:embed/>
                </p:oleObj>
              </mc:Choice>
              <mc:Fallback>
                <p:oleObj name="Worksheet" r:id="rId3" imgW="7972433" imgH="1838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1"/>
                        <a:ext cx="8201488" cy="1622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53433A08-5CC2-4C43-B6B8-3094DC1CB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477784"/>
              </p:ext>
            </p:extLst>
          </p:nvPr>
        </p:nvGraphicFramePr>
        <p:xfrm>
          <a:off x="409282" y="4365104"/>
          <a:ext cx="8123158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Worksheet" r:id="rId5" imgW="7972433" imgH="2028780" progId="Excel.Sheet.12">
                  <p:embed/>
                </p:oleObj>
              </mc:Choice>
              <mc:Fallback>
                <p:oleObj name="Worksheet" r:id="rId5" imgW="7972433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282" y="4365104"/>
                        <a:ext cx="8123158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040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En </a:t>
            </a:r>
            <a:r>
              <a:rPr lang="es-CL" sz="1600" b="1" dirty="0"/>
              <a:t>moneda nacional, </a:t>
            </a:r>
            <a:r>
              <a:rPr lang="es-CL" sz="1600" dirty="0"/>
              <a:t>la ejecución de la Partida Tesoro Público acumulada al mes de julio, </a:t>
            </a:r>
            <a:r>
              <a:rPr lang="es-CL" sz="1600" b="1" dirty="0"/>
              <a:t>ascendió a 62,2% </a:t>
            </a:r>
            <a:r>
              <a:rPr lang="es-CL" sz="1600" dirty="0"/>
              <a:t>respecto del presupuesto vigente.  Dentro del presupuesto de ésta Partida, el 82% corresponde a Aporte Fiscal Libre.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A nivel consolidado, el presupuesto vigente considera incrementos por </a:t>
            </a:r>
            <a:r>
              <a:rPr lang="es-CL" sz="1600" b="1" dirty="0"/>
              <a:t>$13.316 millones</a:t>
            </a:r>
            <a:r>
              <a:rPr lang="es-CL" sz="1600" dirty="0"/>
              <a:t>, destacando los aumentos registrados en los subtítulo 27 “aporte fiscal libre”, por $277.553 millones y subtítulo 28 “aporte fiscal para servicio de la deuda”, por $251 millones, mientras que se registran disminuciones en los subtítulos 24 “transferencias corrientes”, por $249.575 millones y 33 “transferencias de capital”, por $14.911 millones</a:t>
            </a:r>
            <a:r>
              <a:rPr lang="es-CL" sz="1600" b="1" dirty="0"/>
              <a:t>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gasto de la Partida </a:t>
            </a:r>
            <a:r>
              <a:rPr lang="es-CL" sz="1600" dirty="0">
                <a:solidFill>
                  <a:prstClr val="black"/>
                </a:solidFill>
              </a:rPr>
              <a:t>en</a:t>
            </a:r>
            <a:r>
              <a:rPr lang="es-CL" sz="1600" b="1" dirty="0">
                <a:solidFill>
                  <a:prstClr val="black"/>
                </a:solidFill>
              </a:rPr>
              <a:t> dólares, al mes de julio alcanzó un 291,9%, </a:t>
            </a:r>
            <a:r>
              <a:rPr lang="es-CL" sz="1600" dirty="0">
                <a:solidFill>
                  <a:prstClr val="black"/>
                </a:solidFill>
              </a:rPr>
              <a:t>respecto al presupuesto vigente.  Ello debido, fundamentalmente, a que los Subtítulo 30 “Adquisición de Activos Financieros”, presentó una ejecución de 380,9% y “servicio de la deuda”, erogó un 181,4%.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</a:rPr>
              <a:t>Respecto a la ejecución de los Programas presupuestarios, en moneda nacional, se destacan lo siguiente: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835" y="60956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09: FONDO DE APOYO REGIONAL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0C49E80-0085-4EF1-BED4-C06616AB3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036746"/>
              </p:ext>
            </p:extLst>
          </p:nvPr>
        </p:nvGraphicFramePr>
        <p:xfrm>
          <a:off x="414335" y="1628800"/>
          <a:ext cx="8201489" cy="4466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Worksheet" r:id="rId3" imgW="8401134" imgH="4810050" progId="Excel.Sheet.12">
                  <p:embed/>
                </p:oleObj>
              </mc:Choice>
              <mc:Fallback>
                <p:oleObj name="Worksheet" r:id="rId3" imgW="8401134" imgH="4810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628800"/>
                        <a:ext cx="8201489" cy="4466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97209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10: FONDO PARA DIAGNÓSTICOS Y TRATAMIENTOS DE ALTO COSTO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376574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75656" y="1531243"/>
            <a:ext cx="684076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junio 2017 del Fondo en millones de dólares (información trimestral)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76262500-FA06-4452-8E1C-6D4312B83D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762623"/>
              </p:ext>
            </p:extLst>
          </p:nvPr>
        </p:nvGraphicFramePr>
        <p:xfrm>
          <a:off x="2898142" y="2099822"/>
          <a:ext cx="34671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Worksheet" r:id="rId3" imgW="3467156" imgH="1457460" progId="Excel.Sheet.12">
                  <p:embed/>
                </p:oleObj>
              </mc:Choice>
              <mc:Fallback>
                <p:oleObj name="Worksheet" r:id="rId3" imgW="3467156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8142" y="2099822"/>
                        <a:ext cx="3467100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DA476CBA-2E2E-4738-90C1-E23C81F74F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718882"/>
              </p:ext>
            </p:extLst>
          </p:nvPr>
        </p:nvGraphicFramePr>
        <p:xfrm>
          <a:off x="380324" y="4221089"/>
          <a:ext cx="8210799" cy="175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Worksheet" r:id="rId5" imgW="8410589" imgH="1914570" progId="Excel.Sheet.12">
                  <p:embed/>
                </p:oleObj>
              </mc:Choice>
              <mc:Fallback>
                <p:oleObj name="Worksheet" r:id="rId5" imgW="8410589" imgH="1914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324" y="4221089"/>
                        <a:ext cx="8210799" cy="1751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340767"/>
            <a:ext cx="8229600" cy="533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695325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722313" algn="l"/>
              </a:tabLst>
            </a:pPr>
            <a:r>
              <a:rPr lang="es-CL" sz="1600" b="1" dirty="0">
                <a:solidFill>
                  <a:prstClr val="black"/>
                </a:solidFill>
              </a:rPr>
              <a:t>Subsidios</a:t>
            </a:r>
            <a:r>
              <a:rPr lang="es-CL" sz="1600" dirty="0">
                <a:solidFill>
                  <a:prstClr val="black"/>
                </a:solidFill>
              </a:rPr>
              <a:t>, con $595.523 millones ejecutados, equivalente a un 53,2%, donde las principales erogaciones correspondieron a transferencias por $264.067 millones para el “Fondo Único de Prestaciones Familiares y Subsidios de Cesantía”; $152.814 millones para el “Fondo Nacional de Subsidio Familiar”; $50.486 millones para el “Fondo Único de Prestaciones Familiares y Subsidios de Cesantía”; $36.878 para el “Subsidio Agua Potable art. N°1 Ley </a:t>
            </a:r>
            <a:r>
              <a:rPr lang="es-CL" sz="1600" dirty="0" err="1">
                <a:solidFill>
                  <a:prstClr val="black"/>
                </a:solidFill>
              </a:rPr>
              <a:t>N°</a:t>
            </a:r>
            <a:r>
              <a:rPr lang="es-CL" sz="1600" dirty="0">
                <a:solidFill>
                  <a:prstClr val="black"/>
                </a:solidFill>
              </a:rPr>
              <a:t> 18.788”; y, $35.814 millones para la “Bonificación a la Contratación de Mano de Obra Ley N°19.853”, que en conjunto representan el 91% de la ejecución.</a:t>
            </a:r>
            <a:r>
              <a:rPr lang="es-CL" sz="1600" b="1" dirty="0">
                <a:solidFill>
                  <a:prstClr val="black"/>
                </a:solidFill>
              </a:rPr>
              <a:t> </a:t>
            </a:r>
          </a:p>
          <a:p>
            <a:pPr marL="695325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722313" algn="l"/>
              </a:tabLst>
            </a:pPr>
            <a:r>
              <a:rPr lang="es-CL" sz="1600" b="1" dirty="0">
                <a:solidFill>
                  <a:prstClr val="black"/>
                </a:solidFill>
              </a:rPr>
              <a:t>Operaciones Complementarias</a:t>
            </a:r>
            <a:r>
              <a:rPr lang="es-CL" sz="1600" dirty="0">
                <a:solidFill>
                  <a:prstClr val="black"/>
                </a:solidFill>
              </a:rPr>
              <a:t>, presentó un 273,8% de ejecución, explicado por el nivel de erogación del subtítulo 30 “adquisición de activos financieros” (ítem compra de títulos y valores), que alcanza los $3.255.627 millones por sobre el presupuesto inicial y vigente de dicha asignación, representando a su vez el 73,7% del gasto total del programa, 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s-CL" sz="1600" b="1" dirty="0"/>
              <a:t>Servicio de la Deuda Pública</a:t>
            </a:r>
            <a:r>
              <a:rPr lang="es-CL" sz="1600" dirty="0"/>
              <a:t>, registra un </a:t>
            </a:r>
            <a:r>
              <a:rPr lang="es-CL" sz="1600" b="1" dirty="0"/>
              <a:t>gasto de 78,1% en moneda nacional</a:t>
            </a:r>
            <a:r>
              <a:rPr lang="es-CL" sz="1600" dirty="0"/>
              <a:t>, destacando el pago a la asignación “amortización deuda interna”, que alcanza el 98,8% de lo planificado</a:t>
            </a:r>
            <a:r>
              <a:rPr lang="es-CL" sz="1600" dirty="0">
                <a:solidFill>
                  <a:prstClr val="black"/>
                </a:solidFill>
              </a:rPr>
              <a:t>.  El presupuesto </a:t>
            </a:r>
            <a:r>
              <a:rPr lang="es-CL" sz="1600" b="1" dirty="0">
                <a:solidFill>
                  <a:prstClr val="black"/>
                </a:solidFill>
              </a:rPr>
              <a:t>en dólares </a:t>
            </a:r>
            <a:r>
              <a:rPr lang="es-CL" sz="1600" dirty="0">
                <a:solidFill>
                  <a:prstClr val="black"/>
                </a:solidFill>
              </a:rPr>
              <a:t>presenta un gasto de 181,4%, debido a una mayor erogación en amortización de deuda externa que alcanza un 787%.</a:t>
            </a:r>
          </a:p>
        </p:txBody>
      </p:sp>
    </p:spTree>
    <p:extLst>
      <p:ext uri="{BB962C8B-B14F-4D97-AF65-F5344CB8AC3E}">
        <p14:creationId xmlns:p14="http://schemas.microsoft.com/office/powerpoint/2010/main" val="317673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s-CL" sz="1600" b="1" dirty="0"/>
              <a:t>Aporte Fiscal Libre</a:t>
            </a:r>
            <a:r>
              <a:rPr lang="es-CL" sz="1600" dirty="0"/>
              <a:t>, presentó una ejecución de 59%, destacando las transferencias efectuadas al Ministerio de Educación ($4.518.037 millones) y al Ministerio del Trabajo y Previsión Social ($3.905.978 millones), que representan a su vez el 45,9% del total erogado,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s-CL" sz="1600" dirty="0"/>
              <a:t>El </a:t>
            </a:r>
            <a:r>
              <a:rPr lang="es-CL" sz="1600" b="1" dirty="0"/>
              <a:t>Fondo de Estabilidad Económica y Social (FEES) </a:t>
            </a:r>
            <a:r>
              <a:rPr lang="es-CL" sz="1600" dirty="0"/>
              <a:t>presenta un saldo de activos a julio por </a:t>
            </a:r>
            <a:r>
              <a:rPr lang="es-CL" sz="1600" b="1" dirty="0"/>
              <a:t>US$14.607,8 millones</a:t>
            </a:r>
            <a:r>
              <a:rPr lang="es-CL" sz="1600" dirty="0"/>
              <a:t>, por su lado el </a:t>
            </a:r>
            <a:r>
              <a:rPr lang="es-CL" sz="1600" b="1" dirty="0"/>
              <a:t>Fondo de Reserva de Pensiones (FRP)</a:t>
            </a:r>
            <a:r>
              <a:rPr lang="es-CL" sz="1600" dirty="0"/>
              <a:t> acumula </a:t>
            </a:r>
            <a:r>
              <a:rPr lang="es-CL" sz="1600" b="1" dirty="0"/>
              <a:t>US$10.055,5 millones</a:t>
            </a:r>
            <a:r>
              <a:rPr lang="es-CL" sz="1600" dirty="0"/>
              <a:t>, mientras que el </a:t>
            </a:r>
            <a:r>
              <a:rPr lang="es-CL" sz="1600" b="1" dirty="0"/>
              <a:t>Fondo para Diagnóstico y Tratamiento de Alto Costo</a:t>
            </a:r>
            <a:r>
              <a:rPr lang="es-CL" sz="1600" dirty="0"/>
              <a:t> mantiene un saldo acumulado a junio de </a:t>
            </a:r>
            <a:r>
              <a:rPr lang="es-CL" sz="1600" b="1" dirty="0"/>
              <a:t>$140.442 millones</a:t>
            </a:r>
            <a:r>
              <a:rPr lang="es-CL" sz="1600" dirty="0"/>
              <a:t>, y</a:t>
            </a:r>
            <a:endParaRPr lang="es-CL" sz="1600" b="1" dirty="0"/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s-CL" sz="1600" dirty="0"/>
              <a:t>Para el </a:t>
            </a:r>
            <a:r>
              <a:rPr lang="es-CL" sz="1600" b="1" dirty="0"/>
              <a:t>Fondo para la Educación (FE) y</a:t>
            </a:r>
            <a:r>
              <a:rPr lang="es-CL" sz="1600" dirty="0"/>
              <a:t> </a:t>
            </a:r>
            <a:r>
              <a:rPr lang="es-CL" sz="1600" b="1" dirty="0"/>
              <a:t>Fondo de Apoyo Regional (FAR)</a:t>
            </a:r>
            <a:r>
              <a:rPr lang="es-CL" sz="1600" dirty="0"/>
              <a:t> no se entrega información respecto de los saldos acumulados y movimientos de recursos actualizado al mes de julio.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s-C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4104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498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63594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4848" y="419779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64FA564F-CCD0-4C3B-A841-2C99003081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189078"/>
              </p:ext>
            </p:extLst>
          </p:nvPr>
        </p:nvGraphicFramePr>
        <p:xfrm>
          <a:off x="414337" y="1590787"/>
          <a:ext cx="8190111" cy="235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Worksheet" r:id="rId3" imgW="7648544" imgH="2600370" progId="Excel.Sheet.12">
                  <p:embed/>
                </p:oleObj>
              </mc:Choice>
              <mc:Fallback>
                <p:oleObj name="Worksheet" r:id="rId3" imgW="7648544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590787"/>
                        <a:ext cx="8190111" cy="2359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8CCE5B2-5AC0-42AC-9CDC-BF70DB24B5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877359"/>
              </p:ext>
            </p:extLst>
          </p:nvPr>
        </p:nvGraphicFramePr>
        <p:xfrm>
          <a:off x="394592" y="4599426"/>
          <a:ext cx="8190111" cy="1767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Worksheet" r:id="rId5" imgW="7648544" imgH="2028780" progId="Excel.Sheet.12">
                  <p:embed/>
                </p:oleObj>
              </mc:Choice>
              <mc:Fallback>
                <p:oleObj name="Worksheet" r:id="rId5" imgW="7648544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4592" y="4599426"/>
                        <a:ext cx="8190111" cy="1767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50, Resumen por Programa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8740" y="347898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36100" y="386104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12" name="3 Marcador de pie de página"/>
          <p:cNvSpPr txBox="1">
            <a:spLocks/>
          </p:cNvSpPr>
          <p:nvPr/>
        </p:nvSpPr>
        <p:spPr>
          <a:xfrm>
            <a:off x="414337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506C606-AC23-410B-B7DB-8E7BDCECD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064803"/>
              </p:ext>
            </p:extLst>
          </p:nvPr>
        </p:nvGraphicFramePr>
        <p:xfrm>
          <a:off x="414336" y="1700808"/>
          <a:ext cx="8201488" cy="1778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Worksheet" r:id="rId4" imgW="8458132" imgH="1838430" progId="Excel.Sheet.12">
                  <p:embed/>
                </p:oleObj>
              </mc:Choice>
              <mc:Fallback>
                <p:oleObj name="Worksheet" r:id="rId4" imgW="8458132" imgH="1838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01488" cy="1778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2091758D-0F42-4AA3-97E1-25C1992E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29133"/>
              </p:ext>
            </p:extLst>
          </p:nvPr>
        </p:nvGraphicFramePr>
        <p:xfrm>
          <a:off x="409966" y="4316388"/>
          <a:ext cx="8182116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Worksheet" r:id="rId6" imgW="8458132" imgH="1647810" progId="Excel.Sheet.12">
                  <p:embed/>
                </p:oleObj>
              </mc:Choice>
              <mc:Fallback>
                <p:oleObj name="Worksheet" r:id="rId6" imgW="8458132" imgH="1647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966" y="4316388"/>
                        <a:ext cx="8182116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6261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02: SUBSIDIOS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AEE5D26-BC03-4A97-B934-AD4546644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59877"/>
              </p:ext>
            </p:extLst>
          </p:nvPr>
        </p:nvGraphicFramePr>
        <p:xfrm>
          <a:off x="386224" y="1700808"/>
          <a:ext cx="8238911" cy="396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Worksheet" r:id="rId3" imgW="8648576" imgH="4467150" progId="Excel.Sheet.12">
                  <p:embed/>
                </p:oleObj>
              </mc:Choice>
              <mc:Fallback>
                <p:oleObj name="Worksheet" r:id="rId3" imgW="8648576" imgH="4467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38911" cy="396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6450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02: SUBSIDIOS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9FC4D10-5424-4C77-BBA9-20516D6AB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705388"/>
              </p:ext>
            </p:extLst>
          </p:nvPr>
        </p:nvGraphicFramePr>
        <p:xfrm>
          <a:off x="414336" y="1669161"/>
          <a:ext cx="8201488" cy="197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Worksheet" r:id="rId3" imgW="8648576" imgH="2066850" progId="Excel.Sheet.12">
                  <p:embed/>
                </p:oleObj>
              </mc:Choice>
              <mc:Fallback>
                <p:oleObj name="Worksheet" r:id="rId3" imgW="8648576" imgH="20668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69161"/>
                        <a:ext cx="8201488" cy="197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401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6345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4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F9D1FA6-D53D-4AD6-A026-3931352F2D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582578"/>
              </p:ext>
            </p:extLst>
          </p:nvPr>
        </p:nvGraphicFramePr>
        <p:xfrm>
          <a:off x="414335" y="1724100"/>
          <a:ext cx="8210800" cy="46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Worksheet" r:id="rId3" imgW="8867654" imgH="5229360" progId="Excel.Sheet.12">
                  <p:embed/>
                </p:oleObj>
              </mc:Choice>
              <mc:Fallback>
                <p:oleObj name="Worksheet" r:id="rId3" imgW="8867654" imgH="5229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24100"/>
                        <a:ext cx="8210800" cy="463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1271</Words>
  <Application>Microsoft Office PowerPoint</Application>
  <PresentationFormat>Presentación en pantalla (4:3)</PresentationFormat>
  <Paragraphs>103</Paragraphs>
  <Slides>21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2_Tema de Office</vt:lpstr>
      <vt:lpstr>Imagen de mapa de bits</vt:lpstr>
      <vt:lpstr>Worksheet</vt:lpstr>
      <vt:lpstr>EJECUCIÓN PRESUPUESTARIA DE GASTOS ACUMULADA al mes de Julio de 2017 Partida 50: TESORO PÚBLICO</vt:lpstr>
      <vt:lpstr>Ejecución Presupuestaria de Gastos Acumulada al mes de Julio de 2017  Tesoro Público</vt:lpstr>
      <vt:lpstr>Ejecución Presupuestaria de Gastos Acumulada al mes de Julio de 2017  Tesoro Público</vt:lpstr>
      <vt:lpstr>Ejecución Presupuestaria de Gastos Acumulada al mes de Julio de 2017  Tesoro Público</vt:lpstr>
      <vt:lpstr>Ejecución Presupuestaria de Gastos Acumulada al mes de Julio de 2017  Tesoro Público</vt:lpstr>
      <vt:lpstr>Ejecución Presupuestaria de Gastos Acumulada al mes de Julio de 2017  Partida 50, Resumen por Programa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215</cp:revision>
  <cp:lastPrinted>2016-08-01T14:19:25Z</cp:lastPrinted>
  <dcterms:created xsi:type="dcterms:W3CDTF">2016-06-23T13:38:47Z</dcterms:created>
  <dcterms:modified xsi:type="dcterms:W3CDTF">2017-09-11T20:24:06Z</dcterms:modified>
</cp:coreProperties>
</file>