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1" r:id="rId5"/>
    <p:sldId id="264" r:id="rId6"/>
    <p:sldId id="263" r:id="rId7"/>
    <p:sldId id="265" r:id="rId8"/>
    <p:sldId id="267" r:id="rId9"/>
    <p:sldId id="300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Junio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agosto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01287"/>
            <a:ext cx="8229600" cy="5473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el mes de junio, el Servicio Electoral registró una ejecución que ascendió a </a:t>
            </a:r>
            <a:r>
              <a:rPr lang="es-CL" sz="1600" b="1" dirty="0"/>
              <a:t>$2.099 millones</a:t>
            </a:r>
            <a:r>
              <a:rPr lang="es-CL" sz="1600" dirty="0"/>
              <a:t>, equivalente a un gasto de 3</a:t>
            </a:r>
            <a:r>
              <a:rPr lang="es-CL" sz="1600" b="1" dirty="0"/>
              <a:t>,8%</a:t>
            </a:r>
            <a:r>
              <a:rPr lang="es-CL" sz="1600" dirty="0"/>
              <a:t> respecto de la ley inicial, dicha ejecución es menor en 5,4 puntos porcentuales respecto a igual mes del año 2016.  Con ello, la ejecución acumulada de 2017 ascendió a </a:t>
            </a:r>
            <a:r>
              <a:rPr lang="es-CL" sz="1600" b="1" dirty="0"/>
              <a:t>$8.866 millones</a:t>
            </a:r>
            <a:r>
              <a:rPr lang="es-CL" sz="1600" dirty="0"/>
              <a:t>, equivalente a un </a:t>
            </a:r>
            <a:r>
              <a:rPr lang="es-CL" sz="1600" b="1" dirty="0"/>
              <a:t>16,1%</a:t>
            </a:r>
            <a:r>
              <a:rPr lang="es-CL" sz="1600" dirty="0"/>
              <a:t> del presupuesto inicial y de un 12,3% respecto del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67% del presupuesto vigente para el ejercicio 2017, se concentra en </a:t>
            </a:r>
            <a:r>
              <a:rPr lang="es-CL" sz="1600" b="1" dirty="0"/>
              <a:t>Elecciones Parlamentarias y Presidencial</a:t>
            </a:r>
            <a:r>
              <a:rPr lang="es-CL" sz="1600" dirty="0"/>
              <a:t>, que al mes de junio alcanzó un nivel de ejecución de </a:t>
            </a:r>
            <a:r>
              <a:rPr lang="es-CL" sz="1600" b="1" dirty="0"/>
              <a:t>3,7%</a:t>
            </a:r>
            <a:r>
              <a:rPr lang="es-CL" sz="1600" dirty="0"/>
              <a:t>, explicado principalmente por la temporalidad en que se ejecutan dichos recursos. 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b="1" dirty="0"/>
              <a:t>Elecciones Municipales</a:t>
            </a:r>
            <a:r>
              <a:rPr lang="es-CL" sz="1600" dirty="0"/>
              <a:t> experimentó un retroceso en su ejecución debido al reconocimiento de $6.194 millones por concepto de deuda flotante (pasando de un 78,7% en el mes de mayo a 17,7% en junio).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 nivel global, el subtítulo que registra la menor erogación es </a:t>
            </a:r>
            <a:r>
              <a:rPr lang="es-CL" sz="1600" b="1" dirty="0"/>
              <a:t>bienes y servicios de consumo</a:t>
            </a:r>
            <a:r>
              <a:rPr lang="es-CL" sz="1600" dirty="0"/>
              <a:t> con un gasto de 6,6%, mientras que el mayor nivel de ejecución se registra en</a:t>
            </a:r>
            <a:r>
              <a:rPr lang="es-CL" sz="1600" b="1" dirty="0"/>
              <a:t> gastos en personal, con un 33,7%</a:t>
            </a:r>
            <a:r>
              <a:rPr lang="es-CL" sz="1600" dirty="0"/>
              <a:t>, que a su vez representa el 23,5% de los recursos contemplados en la Partida.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06896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3D23AED-721C-484E-83DB-834205CB03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724102"/>
            <a:ext cx="8201486" cy="134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599" y="443986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327000"/>
            <a:ext cx="8260796" cy="46943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6FC1058D-A9E9-4D2E-B42E-68752B3B95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8" y="1918734"/>
            <a:ext cx="3998456" cy="244585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E0A58C6E-4DB8-4B54-ADA4-302B3231B4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1009" y="1918734"/>
            <a:ext cx="4024127" cy="244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28,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6224" y="296976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97273CC-FDDF-4483-8A4E-068488B935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24101"/>
            <a:ext cx="8210799" cy="1245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7971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01: SERVICIO ELECTORAL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707A030-8FFC-43FC-ACFD-55BA2CD9D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88840"/>
            <a:ext cx="8210799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14096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02: ELECCIONES MUNICIPALES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35B02F4-19B6-4A58-88EA-2EC4F92EA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2"/>
            <a:ext cx="8210799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14096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03: ELECCIONES PARLAMENTARIAS Y PRESIDENCIAL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B9EDDF5-A366-498E-AE94-7E8B8041D0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88840"/>
            <a:ext cx="8210799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7464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2752</TotalTime>
  <Words>442</Words>
  <Application>Microsoft Office PowerPoint</Application>
  <PresentationFormat>Presentación en pantalla (4:3)</PresentationFormat>
  <Paragraphs>35</Paragraphs>
  <Slides>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Junio de 2017 Partida 28: SERVICIO ELECTORAL</vt:lpstr>
      <vt:lpstr>Ejecución Presupuestaria de Gastos Acumulada al mes de Junio de 2017  Servicio Electoral</vt:lpstr>
      <vt:lpstr>Ejecución Presupuestaria de Gastos Acumulada al mes de Junio de 2017  Servicio Electoral</vt:lpstr>
      <vt:lpstr>Ejecución Presupuestaria de Gastos Acumulada al mes de Junio de 2017  Servicio Electoral</vt:lpstr>
      <vt:lpstr>Ejecución Presupuestaria de Gastos Acumulada al mes de Junio de 2017  Partida 28,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155</cp:revision>
  <cp:lastPrinted>2016-10-11T11:56:42Z</cp:lastPrinted>
  <dcterms:created xsi:type="dcterms:W3CDTF">2016-06-23T13:38:47Z</dcterms:created>
  <dcterms:modified xsi:type="dcterms:W3CDTF">2017-09-11T20:25:08Z</dcterms:modified>
</cp:coreProperties>
</file>