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0" r:id="rId5"/>
    <p:sldId id="264" r:id="rId6"/>
    <p:sldId id="299" r:id="rId7"/>
    <p:sldId id="263" r:id="rId8"/>
    <p:sldId id="265" r:id="rId9"/>
    <p:sldId id="267" r:id="rId10"/>
    <p:sldId id="268" r:id="rId11"/>
    <p:sldId id="271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Julio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486407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36FE1B34-E854-48A0-8BD8-6B577B4C9C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755158"/>
              </p:ext>
            </p:extLst>
          </p:nvPr>
        </p:nvGraphicFramePr>
        <p:xfrm>
          <a:off x="411254" y="1988841"/>
          <a:ext cx="8213881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Worksheet" r:id="rId3" imgW="8648576" imgH="3019410" progId="Excel.Sheet.12">
                  <p:embed/>
                </p:oleObj>
              </mc:Choice>
              <mc:Fallback>
                <p:oleObj name="Worksheet" r:id="rId3" imgW="8648576" imgH="3019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254" y="1988841"/>
                        <a:ext cx="8213881" cy="2880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2017 la Partida presenta un presupuesto aprobado de </a:t>
            </a:r>
            <a:r>
              <a:rPr lang="es-CL" sz="1600" b="1" dirty="0"/>
              <a:t>$51.351 millones</a:t>
            </a:r>
            <a:r>
              <a:rPr lang="es-CL" sz="1600" dirty="0"/>
              <a:t>, de los cuales un 62% se destina a transferencias corrientes, recursos que al mes de julio registraron erogaciones del 89,1%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julio ascendió a </a:t>
            </a:r>
            <a:r>
              <a:rPr lang="es-CL" sz="1600" b="1" dirty="0"/>
              <a:t>$9.770 millones</a:t>
            </a:r>
            <a:r>
              <a:rPr lang="es-CL" sz="1600" dirty="0"/>
              <a:t>, es decir, un </a:t>
            </a:r>
            <a:r>
              <a:rPr lang="es-CL" sz="1600" b="1" dirty="0"/>
              <a:t>19%</a:t>
            </a:r>
            <a:r>
              <a:rPr lang="es-CL" sz="1600" dirty="0"/>
              <a:t> respecto de la ley inicial, gasto superior en 1,4 puntos porcentuales respecto a igual mes del año 2016.  Con ello, se registra una ejecución acumulada al segundo trimestre de 2017 de </a:t>
            </a:r>
            <a:r>
              <a:rPr lang="es-CL" sz="1600" b="1" dirty="0"/>
              <a:t>$37.433 millones</a:t>
            </a:r>
            <a:r>
              <a:rPr lang="es-CL" sz="1600" dirty="0"/>
              <a:t>, equivalente a un </a:t>
            </a:r>
            <a:r>
              <a:rPr lang="es-CL" sz="1600" b="1" dirty="0"/>
              <a:t>72,9%</a:t>
            </a:r>
            <a:r>
              <a:rPr lang="es-CL" sz="1600" dirty="0"/>
              <a:t> del presupuesto inicial que sufrió modificaciones en los subtítulos 21 “gastos en personal”, 23 “prestaciones de seguridad social” y 34 “servicio de la deuda”.  Dicha erogación acumulada se encuentra en línea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74% del presupuesto vigente, se concentra en el Servicio Nacional de la Mujer y la Equidad de Género (47%) y Prevención y Atención de la Violencia contra las Mujeres (27%), los que al mes de julio alcanzaron niveles de ejecución de  74,5% y 76,1%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Subsecretaría de la Mujer y la Equidad de Género es el que presenta el menor avance con un 34,4%, mientras que el programa Mujer y Trabajo es el que presenta la ejecución mayor con un 91,7%.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05514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4367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C2FE904B-0CDF-45BA-91A9-3A98AE565A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075457"/>
              </p:ext>
            </p:extLst>
          </p:nvPr>
        </p:nvGraphicFramePr>
        <p:xfrm>
          <a:off x="414338" y="1719602"/>
          <a:ext cx="8210797" cy="1721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8" y="1719602"/>
                        <a:ext cx="8210797" cy="1721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EB0ECDF-6810-4111-83D6-7B34F8CFB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791265"/>
            <a:ext cx="4033391" cy="249562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9110227-2FF1-4BEF-96F9-F5FEB0A71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108" y="1791265"/>
            <a:ext cx="4053137" cy="249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328498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63F73215-74E2-40B1-A864-F366B0734C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0103339"/>
              </p:ext>
            </p:extLst>
          </p:nvPr>
        </p:nvGraphicFramePr>
        <p:xfrm>
          <a:off x="414336" y="1724100"/>
          <a:ext cx="8201488" cy="1560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Worksheet" r:id="rId4" imgW="8420044" imgH="1457460" progId="Excel.Sheet.12">
                  <p:embed/>
                </p:oleObj>
              </mc:Choice>
              <mc:Fallback>
                <p:oleObj name="Worksheet" r:id="rId4" imgW="8420044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24100"/>
                        <a:ext cx="8201488" cy="15608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55544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Programa 01: SUBSECRETARÍA DE LA MUJER Y LA EQUIDAD DE GÉNERO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47C858BF-55F6-4CCE-8040-CBB097F30B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418566"/>
              </p:ext>
            </p:extLst>
          </p:nvPr>
        </p:nvGraphicFramePr>
        <p:xfrm>
          <a:off x="414336" y="1988840"/>
          <a:ext cx="8210799" cy="15666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Worksheet" r:id="rId3" imgW="8639122" imgH="1647810" progId="Excel.Sheet.12">
                  <p:embed/>
                </p:oleObj>
              </mc:Choice>
              <mc:Fallback>
                <p:oleObj name="Worksheet" r:id="rId3" imgW="8639122" imgH="16478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10799" cy="15666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01: SERVICIO NACIONAL DE 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F8B5E9AA-E932-45CE-A384-F3296968B4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563271"/>
              </p:ext>
            </p:extLst>
          </p:nvPr>
        </p:nvGraphicFramePr>
        <p:xfrm>
          <a:off x="414336" y="1916832"/>
          <a:ext cx="8201488" cy="3345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Worksheet" r:id="rId3" imgW="8648576" imgH="3667140" progId="Excel.Sheet.12">
                  <p:embed/>
                </p:oleObj>
              </mc:Choice>
              <mc:Fallback>
                <p:oleObj name="Worksheet" r:id="rId3" imgW="8648576" imgH="36671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2"/>
                        <a:ext cx="8201488" cy="3345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86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Julio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02: MUJER Y TRABAJO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BE09B870-ABFC-4130-B0D9-B4444886C1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864714"/>
              </p:ext>
            </p:extLst>
          </p:nvPr>
        </p:nvGraphicFramePr>
        <p:xfrm>
          <a:off x="414336" y="1796108"/>
          <a:ext cx="8210799" cy="256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Worksheet" r:id="rId3" imgW="8648576" imgH="2600370" progId="Excel.Sheet.12">
                  <p:embed/>
                </p:oleObj>
              </mc:Choice>
              <mc:Fallback>
                <p:oleObj name="Worksheet" r:id="rId3" imgW="8648576" imgH="26003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96108"/>
                        <a:ext cx="8210799" cy="25689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2494</TotalTime>
  <Words>530</Words>
  <Application>Microsoft Office PowerPoint</Application>
  <PresentationFormat>Presentación en pantalla (4:3)</PresentationFormat>
  <Paragraphs>43</Paragraphs>
  <Slides>10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ACUMULADA al mes de Julio de 2017 Partida 27: MINISTERIO DE LA MUJER Y LA EQUIDAD DE GÉNERO</vt:lpstr>
      <vt:lpstr>Ejecución Presupuestaria de Gastos Acumulada al mes de Julio de 2017  Ministerio de la Mujer y la Equidad de Género</vt:lpstr>
      <vt:lpstr>Ejecución Presupuestaria de Gastos Acumulada al mes de Julio de 2017  Ministerio de la Mujer y la Equidad de Género</vt:lpstr>
      <vt:lpstr>Ejecución Presupuestaria de Gastos Acumulada al mes de Julio de 2017  Ministerio de la Mujer y la Equidad de Género</vt:lpstr>
      <vt:lpstr>Ejecución Presupuestaria de Gastos Acumulada al mes de Julio de 2017  Ministerio de la Mujer y la Equidad de Género</vt:lpstr>
      <vt:lpstr>Ejecución Presupuestaria de Gastos Acumulada al mes de Julio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144</cp:revision>
  <cp:lastPrinted>2016-10-11T11:56:42Z</cp:lastPrinted>
  <dcterms:created xsi:type="dcterms:W3CDTF">2016-06-23T13:38:47Z</dcterms:created>
  <dcterms:modified xsi:type="dcterms:W3CDTF">2017-09-11T20:23:43Z</dcterms:modified>
</cp:coreProperties>
</file>