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5" r:id="rId5"/>
    <p:sldId id="304" r:id="rId6"/>
    <p:sldId id="264" r:id="rId7"/>
    <p:sldId id="263" r:id="rId8"/>
    <p:sldId id="302" r:id="rId9"/>
    <p:sldId id="303" r:id="rId10"/>
    <p:sldId id="299" r:id="rId11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JULIO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25: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MEDIO AMBIENTE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SEPTIEMBRE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JULIO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39552" y="1429363"/>
            <a:ext cx="82809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dirty="0"/>
              <a:t>Para el año </a:t>
            </a:r>
            <a:r>
              <a:rPr lang="es-CL" dirty="0" smtClean="0"/>
              <a:t>2017, </a:t>
            </a:r>
            <a:r>
              <a:rPr lang="es-CL" dirty="0"/>
              <a:t>el </a:t>
            </a:r>
            <a:r>
              <a:rPr lang="es-CL" dirty="0" smtClean="0"/>
              <a:t>Ministerio del Medio Ambiente, destacan como prioridades </a:t>
            </a:r>
            <a:r>
              <a:rPr lang="es-CL" dirty="0"/>
              <a:t>presupuestarias  </a:t>
            </a:r>
            <a:r>
              <a:rPr lang="es-CL" dirty="0" smtClean="0"/>
              <a:t> los $4.136 </a:t>
            </a:r>
            <a:r>
              <a:rPr lang="es-CL" dirty="0"/>
              <a:t>millones asignados al </a:t>
            </a:r>
            <a:r>
              <a:rPr lang="es-CL" dirty="0" smtClean="0"/>
              <a:t>programa Calefacción </a:t>
            </a:r>
            <a:r>
              <a:rPr lang="es-CL" dirty="0"/>
              <a:t>Sustentable, cuyo objetivo es reducir las </a:t>
            </a:r>
            <a:r>
              <a:rPr lang="es-CL" dirty="0" smtClean="0"/>
              <a:t>emisiones de </a:t>
            </a:r>
            <a:r>
              <a:rPr lang="es-CL" dirty="0"/>
              <a:t>material </a:t>
            </a:r>
            <a:r>
              <a:rPr lang="es-CL" dirty="0" err="1"/>
              <a:t>particulado</a:t>
            </a:r>
            <a:r>
              <a:rPr lang="es-CL" dirty="0"/>
              <a:t> producto de la </a:t>
            </a:r>
            <a:r>
              <a:rPr lang="es-CL" dirty="0" smtClean="0"/>
              <a:t>combustión residencial </a:t>
            </a:r>
            <a:r>
              <a:rPr lang="es-CL" dirty="0"/>
              <a:t>de leña. </a:t>
            </a:r>
            <a:r>
              <a:rPr lang="es-CL" dirty="0" smtClean="0"/>
              <a:t>La meta es beneficiar a  2.860 hogares para </a:t>
            </a:r>
            <a:r>
              <a:rPr lang="es-CL" dirty="0"/>
              <a:t>reemplazar equipos a leña </a:t>
            </a:r>
            <a:r>
              <a:rPr lang="es-CL" dirty="0" smtClean="0"/>
              <a:t>altamente contaminantes </a:t>
            </a:r>
            <a:r>
              <a:rPr lang="es-CL" dirty="0"/>
              <a:t>por otros con bajas emisiones y </a:t>
            </a:r>
            <a:r>
              <a:rPr lang="es-CL" dirty="0" smtClean="0"/>
              <a:t>mayor eficiencia </a:t>
            </a:r>
            <a:r>
              <a:rPr lang="es-CL" dirty="0"/>
              <a:t>energética en las ciudades del centro sur del país</a:t>
            </a:r>
            <a:r>
              <a:rPr lang="es-CL" dirty="0" smtClean="0"/>
              <a:t>. Además de 10 </a:t>
            </a:r>
            <a:r>
              <a:rPr lang="es-CL" dirty="0"/>
              <a:t>calderas para instituciones </a:t>
            </a:r>
            <a:r>
              <a:rPr lang="es-CL" dirty="0" smtClean="0"/>
              <a:t>públicas.</a:t>
            </a:r>
          </a:p>
          <a:p>
            <a:pPr algn="just"/>
            <a:endParaRPr lang="es-CL" dirty="0" smtClean="0"/>
          </a:p>
          <a:p>
            <a:pPr algn="just"/>
            <a:r>
              <a:rPr lang="es-CL" dirty="0" smtClean="0"/>
              <a:t>Contempla $551 </a:t>
            </a:r>
            <a:r>
              <a:rPr lang="es-CL" dirty="0"/>
              <a:t>millones para Planes de Descontaminación</a:t>
            </a:r>
            <a:r>
              <a:rPr lang="es-CL" dirty="0" smtClean="0"/>
              <a:t>, destinados al financiamiento de  </a:t>
            </a:r>
            <a:r>
              <a:rPr lang="es-CL" dirty="0"/>
              <a:t>la elaboración y </a:t>
            </a:r>
            <a:r>
              <a:rPr lang="es-CL" dirty="0" smtClean="0"/>
              <a:t>operación de </a:t>
            </a:r>
            <a:r>
              <a:rPr lang="es-CL" dirty="0"/>
              <a:t>los 14 planes comprometidos en el programa de </a:t>
            </a:r>
            <a:r>
              <a:rPr lang="es-CL" dirty="0" smtClean="0"/>
              <a:t>Gobierno.</a:t>
            </a:r>
          </a:p>
          <a:p>
            <a:pPr algn="just"/>
            <a:endParaRPr lang="es-CL" dirty="0" smtClean="0"/>
          </a:p>
          <a:p>
            <a:pPr algn="just"/>
            <a:r>
              <a:rPr lang="es-CL" dirty="0" smtClean="0"/>
              <a:t>En </a:t>
            </a:r>
            <a:r>
              <a:rPr lang="es-CL" dirty="0"/>
              <a:t>cuanto al presupuesto </a:t>
            </a:r>
            <a:r>
              <a:rPr lang="es-CL" dirty="0" smtClean="0"/>
              <a:t>2017, </a:t>
            </a:r>
            <a:r>
              <a:rPr lang="es-CL" dirty="0"/>
              <a:t>alcanza los </a:t>
            </a:r>
            <a:r>
              <a:rPr lang="es-CL" dirty="0" smtClean="0"/>
              <a:t>M$51.750.704, </a:t>
            </a:r>
            <a:r>
              <a:rPr lang="es-CL" dirty="0"/>
              <a:t>un </a:t>
            </a:r>
            <a:r>
              <a:rPr lang="es-CL" dirty="0" smtClean="0"/>
              <a:t> 56% destinado </a:t>
            </a:r>
            <a:r>
              <a:rPr lang="es-CL" dirty="0"/>
              <a:t>a Gastos en Personal; </a:t>
            </a:r>
            <a:r>
              <a:rPr lang="es-CL" dirty="0" smtClean="0"/>
              <a:t>23% </a:t>
            </a:r>
            <a:r>
              <a:rPr lang="es-CL" dirty="0"/>
              <a:t>a Gasto en Bienes y </a:t>
            </a:r>
            <a:r>
              <a:rPr lang="es-CL" dirty="0" smtClean="0"/>
              <a:t>Servicios; 17% </a:t>
            </a:r>
            <a:r>
              <a:rPr lang="es-CL" dirty="0"/>
              <a:t>para Transferencias </a:t>
            </a:r>
            <a:r>
              <a:rPr lang="es-CL" dirty="0" smtClean="0"/>
              <a:t>Corrientes; y </a:t>
            </a:r>
            <a:r>
              <a:rPr lang="es-CL" dirty="0"/>
              <a:t>el restante </a:t>
            </a:r>
            <a:r>
              <a:rPr lang="es-CL" dirty="0" smtClean="0"/>
              <a:t>a Adquisición de Activos No Financieros y   Servicio de </a:t>
            </a:r>
            <a:r>
              <a:rPr lang="es-CL" dirty="0"/>
              <a:t>l</a:t>
            </a:r>
            <a:r>
              <a:rPr lang="es-CL" dirty="0" smtClean="0"/>
              <a:t>a Deuda.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JULIO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39552" y="1429363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dirty="0" smtClean="0"/>
              <a:t>La </a:t>
            </a:r>
            <a:r>
              <a:rPr lang="es-CL" dirty="0"/>
              <a:t>ejecución del presupuesto del Ministerio alcanzó </a:t>
            </a:r>
            <a:r>
              <a:rPr lang="es-CL" dirty="0" smtClean="0"/>
              <a:t>a julio 2017 un  49% del presupuesto vigente</a:t>
            </a:r>
            <a:r>
              <a:rPr lang="es-CL" dirty="0"/>
              <a:t>. </a:t>
            </a:r>
            <a:r>
              <a:rPr lang="es-CL" dirty="0" smtClean="0"/>
              <a:t> A julio </a:t>
            </a:r>
            <a:r>
              <a:rPr lang="es-CL" dirty="0"/>
              <a:t>el presupuesto vigente de este ministerio </a:t>
            </a:r>
            <a:r>
              <a:rPr lang="es-CL" dirty="0" smtClean="0"/>
              <a:t>se incrementó en 2,2% respecto al inicialmente aprobado, </a:t>
            </a:r>
            <a:r>
              <a:rPr lang="es-CL" dirty="0"/>
              <a:t>que corresponden a </a:t>
            </a:r>
            <a:r>
              <a:rPr lang="es-CL" dirty="0" smtClean="0"/>
              <a:t> M$1.136.795.</a:t>
            </a:r>
          </a:p>
          <a:p>
            <a:pPr algn="just"/>
            <a:endParaRPr lang="es-CL" dirty="0" smtClean="0"/>
          </a:p>
          <a:p>
            <a:pPr algn="just"/>
            <a:r>
              <a:rPr lang="es-CL" dirty="0" smtClean="0"/>
              <a:t>La </a:t>
            </a:r>
            <a:r>
              <a:rPr lang="es-CL" dirty="0"/>
              <a:t>ejecución promedio de los programas fue de un </a:t>
            </a:r>
            <a:r>
              <a:rPr lang="es-CL" dirty="0" smtClean="0"/>
              <a:t>51,7% </a:t>
            </a:r>
            <a:r>
              <a:rPr lang="es-CL" dirty="0"/>
              <a:t>del presupuesto </a:t>
            </a:r>
            <a:r>
              <a:rPr lang="es-CL" dirty="0" smtClean="0"/>
              <a:t>vigente a julio 2017,  siendo </a:t>
            </a:r>
            <a:r>
              <a:rPr lang="es-CL" dirty="0"/>
              <a:t>la Superintendencia de Medio </a:t>
            </a:r>
            <a:r>
              <a:rPr lang="es-CL" dirty="0" smtClean="0"/>
              <a:t>Ambiente el con mayor avance de 56,8% respecto al presupuesto vigente, </a:t>
            </a:r>
            <a:r>
              <a:rPr lang="es-CL" dirty="0"/>
              <a:t>el SEA alcanzó </a:t>
            </a:r>
            <a:r>
              <a:rPr lang="es-CL" dirty="0" smtClean="0"/>
              <a:t>un gasto equivalente el 54,4% de </a:t>
            </a:r>
            <a:r>
              <a:rPr lang="es-CL" dirty="0"/>
              <a:t>su </a:t>
            </a:r>
            <a:r>
              <a:rPr lang="es-CL" dirty="0" smtClean="0"/>
              <a:t>presupuesto,  y la Subsecretaría del Medio Ambiente  44% de ejecución respecto al vigente.</a:t>
            </a:r>
          </a:p>
          <a:p>
            <a:pPr algn="just"/>
            <a:endParaRPr lang="es-CL" dirty="0" smtClean="0"/>
          </a:p>
          <a:p>
            <a:pPr algn="just"/>
            <a:r>
              <a:rPr lang="es-CL" dirty="0" smtClean="0"/>
              <a:t>En relación a la ejecución en el mismo período del año 2016, no se observan diferencias significativas</a:t>
            </a:r>
            <a:r>
              <a:rPr lang="es-CL" dirty="0"/>
              <a:t> </a:t>
            </a:r>
            <a:r>
              <a:rPr lang="es-CL" dirty="0" smtClean="0"/>
              <a:t>en las tasas de ejecución mensual, en cuanto a la ejecución acumulada a julio 2016 se alcanzó una ejecución de 51%, sin embargo a julio 2017 esa tasa fue de 49%, esto en relación al presupuesto vigente.</a:t>
            </a:r>
            <a:r>
              <a:rPr lang="es-CL" dirty="0" smtClean="0">
                <a:solidFill>
                  <a:srgbClr val="FF0000"/>
                </a:solidFill>
              </a:rPr>
              <a:t>   </a:t>
            </a:r>
            <a:endParaRPr lang="es-C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07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JULIO 2016-JULIO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1434888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99" y="6021288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8 Marcador de texto"/>
          <p:cNvSpPr txBox="1">
            <a:spLocks/>
          </p:cNvSpPr>
          <p:nvPr/>
        </p:nvSpPr>
        <p:spPr>
          <a:xfrm>
            <a:off x="4662813" y="1434888"/>
            <a:ext cx="4041775" cy="43204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400" b="1" dirty="0" smtClean="0"/>
              <a:t>Porcentaje de ejecución acumulada  respecto al presupuesto vigente, enero– julio años 2016-2017</a:t>
            </a:r>
            <a:endParaRPr lang="es-CL" sz="14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2813" y="2204863"/>
            <a:ext cx="4041775" cy="338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171710"/>
            <a:ext cx="4114800" cy="3417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799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JULIO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44825"/>
            <a:ext cx="7924800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JULIO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1844824"/>
            <a:ext cx="7591425" cy="3600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JULIO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7632848" cy="4752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JULIO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460500"/>
            <a:ext cx="8286750" cy="4560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406136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JULIO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46263"/>
            <a:ext cx="7560840" cy="4319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1902</TotalTime>
  <Words>529</Words>
  <Application>Microsoft Office PowerPoint</Application>
  <PresentationFormat>Presentación en pantalla (4:3)</PresentationFormat>
  <Paragraphs>42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PRESUPUESTARIA DE GASTOS ACUMULADA JULIO 2017 PARTIDA 25: MINISTERIO DE MEDIO AMBIENTE</vt:lpstr>
      <vt:lpstr>EJECUCIÓN PRESUPUESTARIA DE GASTOS ACUMULADA A JULIO DE 2017  PARTIDA 25 MINISTERIO DEL MEDIO AMBIENTE</vt:lpstr>
      <vt:lpstr>EJECUCIÓN PRESUPUESTARIA DE GASTOS ACUMULADA A JULIO DE 2017  PARTIDA 25 MINISTERIO DEL MEDIO AMBIENTE</vt:lpstr>
      <vt:lpstr>Ejecución Presupuestaria de Gastos Acumulada a  JULIO 2016-JULIO 2017  PARTIDA 25 MINISTERIO DEL MEDIO AMBIENTE</vt:lpstr>
      <vt:lpstr>EJECUCIÓN PRESUPUESTARIA DE GASTOS ACUMULADA A JULIO 2017  PARTIDA 25 MINISTERIO DEL MEDIO AMBIENTE</vt:lpstr>
      <vt:lpstr>EJECUCIÓN PRESUPUESTARIA DE GASTOS ACUMULADA A JULIO 2017  PARTIDA 25 MINISTERIO DEL MEDIO AMBIENTE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135</cp:revision>
  <cp:lastPrinted>2016-07-14T20:27:16Z</cp:lastPrinted>
  <dcterms:created xsi:type="dcterms:W3CDTF">2016-06-23T13:38:47Z</dcterms:created>
  <dcterms:modified xsi:type="dcterms:W3CDTF">2017-09-13T21:44:17Z</dcterms:modified>
</cp:coreProperties>
</file>