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9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14-09-2017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agosto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55322"/>
              </p:ext>
            </p:extLst>
          </p:nvPr>
        </p:nvGraphicFramePr>
        <p:xfrm>
          <a:off x="467544" y="1628800"/>
          <a:ext cx="8126431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28800"/>
                        <a:ext cx="8126431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96775"/>
              </p:ext>
            </p:extLst>
          </p:nvPr>
        </p:nvGraphicFramePr>
        <p:xfrm>
          <a:off x="467544" y="1844824"/>
          <a:ext cx="813832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8327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454980"/>
              </p:ext>
            </p:extLst>
          </p:nvPr>
        </p:nvGraphicFramePr>
        <p:xfrm>
          <a:off x="467544" y="1700808"/>
          <a:ext cx="820891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55088"/>
              </p:ext>
            </p:extLst>
          </p:nvPr>
        </p:nvGraphicFramePr>
        <p:xfrm>
          <a:off x="467544" y="1916832"/>
          <a:ext cx="8126431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Hoja de cálculo" r:id="rId4" imgW="7858057" imgH="2914650" progId="Excel.Sheet.8">
                  <p:embed/>
                </p:oleObj>
              </mc:Choice>
              <mc:Fallback>
                <p:oleObj name="Hoja de cálculo" r:id="rId4" imgW="7858057" imgH="29146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26431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j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ulio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159.138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10.376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millones, respecto a la Ley de Presupuestos, radicados principalmente en las transferencias corrientes ($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1.148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 adicionales), en las transferencias de capital ($5.042 millones adicionales) y en el Servicio de la Deuda ($3.880 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$92.501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58%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63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% 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de 2016, considerando los recursos aprobados en la Ley de Presupuestos, se observó un gasto mayor en 3 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76% de gasto, con $361  millones y un aumento de recursos de $22 millones. La transferencia a la Empresa Nacional de Petróleo ejecutó sus recursos en un </a:t>
            </a:r>
            <a:r>
              <a:rPr lang="es-CL" sz="1600" dirty="0" smtClean="0">
                <a:solidFill>
                  <a:prstClr val="black"/>
                </a:solidFill>
              </a:rPr>
              <a:t>45</a:t>
            </a:r>
            <a:r>
              <a:rPr lang="es-CL" sz="1600" dirty="0" smtClean="0">
                <a:solidFill>
                  <a:prstClr val="black"/>
                </a:solidFill>
              </a:rPr>
              <a:t>%.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</a:t>
            </a:r>
            <a:r>
              <a:rPr lang="es-CL" sz="1600" dirty="0" smtClean="0">
                <a:solidFill>
                  <a:prstClr val="black"/>
                </a:solidFill>
              </a:rPr>
              <a:t>$7.319 </a:t>
            </a:r>
            <a:r>
              <a:rPr lang="es-CL" sz="1600" dirty="0" smtClean="0">
                <a:solidFill>
                  <a:prstClr val="black"/>
                </a:solidFill>
              </a:rPr>
              <a:t>millones, ejecutó a </a:t>
            </a:r>
            <a:r>
              <a:rPr lang="es-CL" sz="1600" dirty="0" smtClean="0">
                <a:solidFill>
                  <a:prstClr val="black"/>
                </a:solidFill>
              </a:rPr>
              <a:t>Julio, </a:t>
            </a:r>
            <a:r>
              <a:rPr lang="es-CL" sz="1600" dirty="0" smtClean="0">
                <a:solidFill>
                  <a:prstClr val="black"/>
                </a:solidFill>
              </a:rPr>
              <a:t>un </a:t>
            </a:r>
            <a:r>
              <a:rPr lang="es-CL" sz="1600" dirty="0" smtClean="0">
                <a:solidFill>
                  <a:prstClr val="black"/>
                </a:solidFill>
              </a:rPr>
              <a:t>71% </a:t>
            </a:r>
            <a:r>
              <a:rPr lang="es-CL" sz="1600" dirty="0" smtClean="0">
                <a:solidFill>
                  <a:prstClr val="black"/>
                </a:solidFill>
              </a:rPr>
              <a:t>de sus recursos, que se </a:t>
            </a:r>
            <a:r>
              <a:rPr lang="es-CL" sz="1600" dirty="0" smtClean="0">
                <a:solidFill>
                  <a:prstClr val="black"/>
                </a:solidFill>
              </a:rPr>
              <a:t>explica, en gran parte, por </a:t>
            </a:r>
            <a:r>
              <a:rPr lang="es-CL" sz="1600" dirty="0" smtClean="0">
                <a:solidFill>
                  <a:prstClr val="black"/>
                </a:solidFill>
              </a:rPr>
              <a:t>la transferencia consolidable a la Corporación de Fomento de la Producción por $1.641 millones y por los recursos transferidos a la 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</a:t>
            </a:r>
            <a:r>
              <a:rPr lang="es-CL" sz="1600" dirty="0" smtClean="0">
                <a:solidFill>
                  <a:prstClr val="black"/>
                </a:solidFill>
              </a:rPr>
              <a:t>11%, </a:t>
            </a:r>
            <a:r>
              <a:rPr lang="es-CL" sz="1600" dirty="0" smtClean="0">
                <a:solidFill>
                  <a:prstClr val="black"/>
                </a:solidFill>
              </a:rPr>
              <a:t>totalizando un gasto de $128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</a:t>
            </a:r>
            <a:r>
              <a:rPr lang="es-CL" sz="1600" dirty="0" smtClean="0">
                <a:solidFill>
                  <a:prstClr val="black"/>
                </a:solidFill>
              </a:rPr>
              <a:t>$9.131 </a:t>
            </a:r>
            <a:r>
              <a:rPr lang="es-CL" sz="1600" dirty="0" smtClean="0">
                <a:solidFill>
                  <a:prstClr val="black"/>
                </a:solidFill>
              </a:rPr>
              <a:t>millones (</a:t>
            </a:r>
            <a:r>
              <a:rPr lang="es-CL" sz="1600" dirty="0" smtClean="0">
                <a:solidFill>
                  <a:prstClr val="black"/>
                </a:solidFill>
              </a:rPr>
              <a:t>69% </a:t>
            </a:r>
            <a:r>
              <a:rPr lang="es-CL" sz="1600" dirty="0" smtClean="0">
                <a:solidFill>
                  <a:prstClr val="black"/>
                </a:solidFill>
              </a:rPr>
              <a:t>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</a:t>
            </a:r>
            <a:r>
              <a:rPr lang="es-CL" sz="1600" dirty="0" smtClean="0">
                <a:solidFill>
                  <a:prstClr val="black"/>
                </a:solidFill>
              </a:rPr>
              <a:t>Julio </a:t>
            </a:r>
            <a:r>
              <a:rPr lang="es-CL" sz="1600" dirty="0" smtClean="0">
                <a:solidFill>
                  <a:prstClr val="black"/>
                </a:solidFill>
              </a:rPr>
              <a:t>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98" y="2077471"/>
            <a:ext cx="4003358" cy="240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33" y="2077470"/>
            <a:ext cx="4003359" cy="240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527048"/>
              </p:ext>
            </p:extLst>
          </p:nvPr>
        </p:nvGraphicFramePr>
        <p:xfrm>
          <a:off x="395536" y="1648197"/>
          <a:ext cx="828092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Hoja de cálculo" r:id="rId3" imgW="7410585" imgH="2428875" progId="Excel.Sheet.8">
                  <p:embed/>
                </p:oleObj>
              </mc:Choice>
              <mc:Fallback>
                <p:oleObj name="Hoja de cálculo" r:id="rId3" imgW="7410585" imgH="2428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48197"/>
                        <a:ext cx="828092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113079"/>
              </p:ext>
            </p:extLst>
          </p:nvPr>
        </p:nvGraphicFramePr>
        <p:xfrm>
          <a:off x="467545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Hoja de cálculo" r:id="rId4" imgW="8886757" imgH="1685925" progId="Excel.Sheet.8">
                  <p:embed/>
                </p:oleObj>
              </mc:Choice>
              <mc:Fallback>
                <p:oleObj name="Hoja de cálculo" r:id="rId4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114347"/>
              </p:ext>
            </p:extLst>
          </p:nvPr>
        </p:nvGraphicFramePr>
        <p:xfrm>
          <a:off x="467545" y="1628800"/>
          <a:ext cx="812643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628800"/>
                        <a:ext cx="812643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4195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129033"/>
              </p:ext>
            </p:extLst>
          </p:nvPr>
        </p:nvGraphicFramePr>
        <p:xfrm>
          <a:off x="383176" y="1886297"/>
          <a:ext cx="8210799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Hoja de cálculo" r:id="rId3" imgW="7562985" imgH="3991065" progId="Excel.Sheet.8">
                  <p:embed/>
                </p:oleObj>
              </mc:Choice>
              <mc:Fallback>
                <p:oleObj name="Hoja de cálculo" r:id="rId3" imgW="7562985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886297"/>
                        <a:ext cx="8210799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3816"/>
              </p:ext>
            </p:extLst>
          </p:nvPr>
        </p:nvGraphicFramePr>
        <p:xfrm>
          <a:off x="383176" y="1700808"/>
          <a:ext cx="821079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700</Words>
  <Application>Microsoft Office PowerPoint</Application>
  <PresentationFormat>Presentación en pantalla (4:3)</PresentationFormat>
  <Paragraphs>68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 97-2003</vt:lpstr>
      <vt:lpstr>EJECUCIÓN PRESUPUESTARIA DE GASTOS ACUMULADA AL MES DE JULIO DE 2017 PARTIDA 24: MINISTERIO DE ENERGÍA</vt:lpstr>
      <vt:lpstr>Ejecución Presupuestaria de Gastos Acumulada al Mes de Julio de 2017  Ministerio de Energía</vt:lpstr>
      <vt:lpstr>Ejecución Presupuestaria de Gastos Acumulada al Mes de Julio de 2017  Ministerio de Energía</vt:lpstr>
      <vt:lpstr>Ejecución Presupuestaria de Gastos Acumulada al Mes de Julio de 2017  Ministerio de Energía</vt:lpstr>
      <vt:lpstr>Ejecución Presupuestaria de Gastos Acumulada al Mes de Julio de 2017  Partida 24 Ministerio de Energía</vt:lpstr>
      <vt:lpstr>Ejecución Presupuestaria de Gastos Acumulada al Mes de Julio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44</cp:revision>
  <cp:lastPrinted>2016-08-01T15:51:15Z</cp:lastPrinted>
  <dcterms:created xsi:type="dcterms:W3CDTF">2016-08-01T15:22:37Z</dcterms:created>
  <dcterms:modified xsi:type="dcterms:W3CDTF">2017-09-14T18:20:20Z</dcterms:modified>
</cp:coreProperties>
</file>