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1"/>
  </p:notesMasterIdLst>
  <p:sldIdLst>
    <p:sldId id="257" r:id="rId8"/>
    <p:sldId id="258" r:id="rId9"/>
    <p:sldId id="269" r:id="rId10"/>
    <p:sldId id="26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14-09-2017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4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6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63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593684622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75685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6304134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4640534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5952018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43445763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14-09-2017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9920591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2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JULIO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agosto 2017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55322"/>
              </p:ext>
            </p:extLst>
          </p:nvPr>
        </p:nvGraphicFramePr>
        <p:xfrm>
          <a:off x="467544" y="1628800"/>
          <a:ext cx="8126431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Hoja de cálculo" r:id="rId3" imgW="7858057" imgH="3829050" progId="Excel.Sheet.8">
                  <p:embed/>
                </p:oleObj>
              </mc:Choice>
              <mc:Fallback>
                <p:oleObj name="Hoja de cálculo" r:id="rId3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628800"/>
                        <a:ext cx="8126431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296775"/>
              </p:ext>
            </p:extLst>
          </p:nvPr>
        </p:nvGraphicFramePr>
        <p:xfrm>
          <a:off x="467544" y="1844824"/>
          <a:ext cx="8138327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Hoja de cálculo" r:id="rId3" imgW="7858057" imgH="2152560" progId="Excel.Sheet.8">
                  <p:embed/>
                </p:oleObj>
              </mc:Choice>
              <mc:Fallback>
                <p:oleObj name="Hoja de cálculo" r:id="rId3" imgW="7858057" imgH="2152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138327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15719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454980"/>
              </p:ext>
            </p:extLst>
          </p:nvPr>
        </p:nvGraphicFramePr>
        <p:xfrm>
          <a:off x="467544" y="1700808"/>
          <a:ext cx="8208912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Hoja de cálculo" r:id="rId3" imgW="7858057" imgH="3371850" progId="Excel.Sheet.8">
                  <p:embed/>
                </p:oleObj>
              </mc:Choice>
              <mc:Fallback>
                <p:oleObj name="Hoja de cálculo" r:id="rId3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08912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91780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255088"/>
              </p:ext>
            </p:extLst>
          </p:nvPr>
        </p:nvGraphicFramePr>
        <p:xfrm>
          <a:off x="467544" y="1916832"/>
          <a:ext cx="8126431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Hoja de cálculo" r:id="rId4" imgW="7858057" imgH="2914650" progId="Excel.Sheet.8">
                  <p:embed/>
                </p:oleObj>
              </mc:Choice>
              <mc:Fallback>
                <p:oleObj name="Hoja de cálculo" r:id="rId4" imgW="7858057" imgH="29146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16832"/>
                        <a:ext cx="8126431" cy="291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El presupuesto vigente al mes de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j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ulio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alcanzó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159.138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que incluye un aumento de $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10.376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millones, respecto a la Ley de Presupuestos, radicados principalmente en las transferencias corrientes ($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1.148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 adicionales), en las transferencias de capital ($5.042 millones adicionales) y en el Servicio de la Deuda ($3.880 millones adicionales).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La ejecución presupuestaria del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julio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$92.501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58%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 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63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% respecto a la ley inicial.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comparación con 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julio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de 2016, considerando los recursos aprobados en la Ley de Presupuestos, se observó un gasto mayor en 3 puntos porcentuales.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la </a:t>
            </a:r>
            <a:r>
              <a:rPr lang="es-CL" sz="16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600" dirty="0" smtClean="0">
                <a:solidFill>
                  <a:prstClr val="black"/>
                </a:solidFill>
              </a:rPr>
              <a:t>se observó que </a:t>
            </a:r>
            <a:r>
              <a:rPr lang="es-CL" sz="16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600" dirty="0" smtClean="0">
                <a:solidFill>
                  <a:prstClr val="black"/>
                </a:solidFill>
              </a:rPr>
              <a:t>Sustentable”, presentó un 76% de gasto, con $361  millones y un aumento de recursos de $22 millones. La transferencia a la Empresa Nacional de Petróleo ejecutó sus recursos en un </a:t>
            </a:r>
            <a:r>
              <a:rPr lang="es-CL" sz="1600" dirty="0" smtClean="0">
                <a:solidFill>
                  <a:prstClr val="black"/>
                </a:solidFill>
              </a:rPr>
              <a:t>45</a:t>
            </a:r>
            <a:r>
              <a:rPr lang="es-CL" sz="1600" dirty="0" smtClean="0">
                <a:solidFill>
                  <a:prstClr val="black"/>
                </a:solidFill>
              </a:rPr>
              <a:t>%.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</a:t>
            </a:r>
            <a:r>
              <a:rPr lang="es-CL" sz="1600" dirty="0" smtClean="0">
                <a:solidFill>
                  <a:prstClr val="black"/>
                </a:solidFill>
              </a:rPr>
              <a:t>$7.319 </a:t>
            </a:r>
            <a:r>
              <a:rPr lang="es-CL" sz="1600" dirty="0" smtClean="0">
                <a:solidFill>
                  <a:prstClr val="black"/>
                </a:solidFill>
              </a:rPr>
              <a:t>millones, ejecutó a </a:t>
            </a:r>
            <a:r>
              <a:rPr lang="es-CL" sz="1600" dirty="0" smtClean="0">
                <a:solidFill>
                  <a:prstClr val="black"/>
                </a:solidFill>
              </a:rPr>
              <a:t>Julio, </a:t>
            </a:r>
            <a:r>
              <a:rPr lang="es-CL" sz="1600" dirty="0" smtClean="0">
                <a:solidFill>
                  <a:prstClr val="black"/>
                </a:solidFill>
              </a:rPr>
              <a:t>un </a:t>
            </a:r>
            <a:r>
              <a:rPr lang="es-CL" sz="1600" dirty="0" smtClean="0">
                <a:solidFill>
                  <a:prstClr val="black"/>
                </a:solidFill>
              </a:rPr>
              <a:t>71% </a:t>
            </a:r>
            <a:r>
              <a:rPr lang="es-CL" sz="1600" dirty="0" smtClean="0">
                <a:solidFill>
                  <a:prstClr val="black"/>
                </a:solidFill>
              </a:rPr>
              <a:t>de sus recursos, que se </a:t>
            </a:r>
            <a:r>
              <a:rPr lang="es-CL" sz="1600" dirty="0" smtClean="0">
                <a:solidFill>
                  <a:prstClr val="black"/>
                </a:solidFill>
              </a:rPr>
              <a:t>explica, en gran parte, por </a:t>
            </a:r>
            <a:r>
              <a:rPr lang="es-CL" sz="1600" dirty="0" smtClean="0">
                <a:solidFill>
                  <a:prstClr val="black"/>
                </a:solidFill>
              </a:rPr>
              <a:t>la transferencia consolidable a la Corporación de Fomento de la Producción por $1.641 millones y por los recursos transferidos a la Subsecretaría de Vivienda y Urbanismo por $1.069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 Aplicación </a:t>
            </a:r>
            <a:r>
              <a:rPr lang="es-CL" sz="1600" dirty="0">
                <a:solidFill>
                  <a:prstClr val="black"/>
                </a:solidFill>
              </a:rPr>
              <a:t>Programa Energización Rural y </a:t>
            </a:r>
            <a:r>
              <a:rPr lang="es-CL" sz="1600" dirty="0" smtClean="0">
                <a:solidFill>
                  <a:prstClr val="black"/>
                </a:solidFill>
              </a:rPr>
              <a:t>Social presentó un avance presupuestario de un </a:t>
            </a:r>
            <a:r>
              <a:rPr lang="es-CL" sz="1600" dirty="0" smtClean="0">
                <a:solidFill>
                  <a:prstClr val="black"/>
                </a:solidFill>
              </a:rPr>
              <a:t>11%, </a:t>
            </a:r>
            <a:r>
              <a:rPr lang="es-CL" sz="1600" dirty="0" smtClean="0">
                <a:solidFill>
                  <a:prstClr val="black"/>
                </a:solidFill>
              </a:rPr>
              <a:t>totalizando un gasto de $128 millones. </a:t>
            </a:r>
            <a:r>
              <a:rPr lang="es-CL" sz="1600" dirty="0">
                <a:solidFill>
                  <a:prstClr val="black"/>
                </a:solidFill>
              </a:rPr>
              <a:t>La Aplicación Plan de Acción de Eficiencia </a:t>
            </a:r>
            <a:r>
              <a:rPr lang="es-CL" sz="1600" dirty="0" smtClean="0">
                <a:solidFill>
                  <a:prstClr val="black"/>
                </a:solidFill>
              </a:rPr>
              <a:t>Energética, con recursos aprobados por $13.380 millones, desembolsó recursos por </a:t>
            </a:r>
            <a:r>
              <a:rPr lang="es-CL" sz="1600" dirty="0" smtClean="0">
                <a:solidFill>
                  <a:prstClr val="black"/>
                </a:solidFill>
              </a:rPr>
              <a:t>$9.131 </a:t>
            </a:r>
            <a:r>
              <a:rPr lang="es-CL" sz="1600" dirty="0" smtClean="0">
                <a:solidFill>
                  <a:prstClr val="black"/>
                </a:solidFill>
              </a:rPr>
              <a:t>millones (</a:t>
            </a:r>
            <a:r>
              <a:rPr lang="es-CL" sz="1600" dirty="0" smtClean="0">
                <a:solidFill>
                  <a:prstClr val="black"/>
                </a:solidFill>
              </a:rPr>
              <a:t>69% </a:t>
            </a:r>
            <a:r>
              <a:rPr lang="es-CL" sz="1600" dirty="0" smtClean="0">
                <a:solidFill>
                  <a:prstClr val="black"/>
                </a:solidFill>
              </a:rPr>
              <a:t>de ejecución).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Las Iniciativas de Inversión de la Comisión Chilena de Energía Nuclear, con recursos disponibles por $200 millones, no presentaron ejecución presupuestaria a </a:t>
            </a:r>
            <a:r>
              <a:rPr lang="es-CL" sz="1600" dirty="0" smtClean="0">
                <a:solidFill>
                  <a:prstClr val="black"/>
                </a:solidFill>
              </a:rPr>
              <a:t>Julio </a:t>
            </a:r>
            <a:r>
              <a:rPr lang="es-CL" sz="1600" dirty="0" smtClean="0">
                <a:solidFill>
                  <a:prstClr val="black"/>
                </a:solidFill>
              </a:rPr>
              <a:t>de 2017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pesos)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098" y="2077471"/>
            <a:ext cx="4003358" cy="240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33" y="2077470"/>
            <a:ext cx="4003359" cy="2406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4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527048"/>
              </p:ext>
            </p:extLst>
          </p:nvPr>
        </p:nvGraphicFramePr>
        <p:xfrm>
          <a:off x="395536" y="1648197"/>
          <a:ext cx="828092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Hoja de cálculo" r:id="rId3" imgW="7410585" imgH="2428875" progId="Excel.Sheet.8">
                  <p:embed/>
                </p:oleObj>
              </mc:Choice>
              <mc:Fallback>
                <p:oleObj name="Hoja de cálculo" r:id="rId3" imgW="7410585" imgH="2428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648197"/>
                        <a:ext cx="8280920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5113079"/>
              </p:ext>
            </p:extLst>
          </p:nvPr>
        </p:nvGraphicFramePr>
        <p:xfrm>
          <a:off x="467545" y="1844824"/>
          <a:ext cx="8208912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Hoja de cálculo" r:id="rId4" imgW="8886757" imgH="1685925" progId="Excel.Sheet.8">
                  <p:embed/>
                </p:oleObj>
              </mc:Choice>
              <mc:Fallback>
                <p:oleObj name="Hoja de cálculo" r:id="rId4" imgW="8886757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5" y="1844824"/>
                        <a:ext cx="8208912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80017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114347"/>
              </p:ext>
            </p:extLst>
          </p:nvPr>
        </p:nvGraphicFramePr>
        <p:xfrm>
          <a:off x="467545" y="1628800"/>
          <a:ext cx="8126430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Hoja de cálculo" r:id="rId3" imgW="7762943" imgH="4143375" progId="Excel.Sheet.8">
                  <p:embed/>
                </p:oleObj>
              </mc:Choice>
              <mc:Fallback>
                <p:oleObj name="Hoja de cálculo" r:id="rId3" imgW="7762943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5" y="1628800"/>
                        <a:ext cx="8126430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944195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129033"/>
              </p:ext>
            </p:extLst>
          </p:nvPr>
        </p:nvGraphicFramePr>
        <p:xfrm>
          <a:off x="383176" y="1886297"/>
          <a:ext cx="8210799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Hoja de cálculo" r:id="rId3" imgW="7562985" imgH="3991065" progId="Excel.Sheet.8">
                  <p:embed/>
                </p:oleObj>
              </mc:Choice>
              <mc:Fallback>
                <p:oleObj name="Hoja de cálculo" r:id="rId3" imgW="7562985" imgH="39910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886297"/>
                        <a:ext cx="8210799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001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3816"/>
              </p:ext>
            </p:extLst>
          </p:nvPr>
        </p:nvGraphicFramePr>
        <p:xfrm>
          <a:off x="383176" y="1700808"/>
          <a:ext cx="8210799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Hoja de cálculo" r:id="rId3" imgW="8020185" imgH="2619465" progId="Excel.Sheet.8">
                  <p:embed/>
                </p:oleObj>
              </mc:Choice>
              <mc:Fallback>
                <p:oleObj name="Hoja de cálculo" r:id="rId3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00808"/>
                        <a:ext cx="8210799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700</Words>
  <Application>Microsoft Office PowerPoint</Application>
  <PresentationFormat>Presentación en pantalla (4:3)</PresentationFormat>
  <Paragraphs>68</Paragraphs>
  <Slides>13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 de Microsoft Excel 97-2003</vt:lpstr>
      <vt:lpstr>EJECUCIÓN PRESUPUESTARIA DE GASTOS ACUMULADA AL MES DE JULIO DE 2017 PARTIDA 24: MINISTERIO DE ENERGÍA</vt:lpstr>
      <vt:lpstr>Ejecución Presupuestaria de Gastos Acumulada al Mes de Julio de 2017  Ministerio de Energía</vt:lpstr>
      <vt:lpstr>Ejecución Presupuestaria de Gastos Acumulada al Mes de Julio de 2017  Ministerio de Energía</vt:lpstr>
      <vt:lpstr>Ejecución Presupuestaria de Gastos Acumulada al Mes de Julio de 2017  Ministerio de Energía</vt:lpstr>
      <vt:lpstr>Ejecución Presupuestaria de Gastos Acumulada al Mes de Julio de 2017  Partida 24 Ministerio de Energía</vt:lpstr>
      <vt:lpstr>Ejecución Presupuestaria de Gastos Acumulada al Mes de Julio de 2017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44</cp:revision>
  <cp:lastPrinted>2016-08-01T15:51:15Z</cp:lastPrinted>
  <dcterms:created xsi:type="dcterms:W3CDTF">2016-08-01T15:22:37Z</dcterms:created>
  <dcterms:modified xsi:type="dcterms:W3CDTF">2017-09-14T18:20:20Z</dcterms:modified>
</cp:coreProperties>
</file>