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2"/>
  </p:notesMasterIdLst>
  <p:handoutMasterIdLst>
    <p:handoutMasterId r:id="rId13"/>
  </p:handoutMasterIdLst>
  <p:sldIdLst>
    <p:sldId id="256" r:id="rId3"/>
    <p:sldId id="298" r:id="rId4"/>
    <p:sldId id="299" r:id="rId5"/>
    <p:sldId id="264" r:id="rId6"/>
    <p:sldId id="263" r:id="rId7"/>
    <p:sldId id="265" r:id="rId8"/>
    <p:sldId id="267" r:id="rId9"/>
    <p:sldId id="268" r:id="rId10"/>
    <p:sldId id="271" r:id="rId1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22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>
        <c:manualLayout>
          <c:xMode val="edge"/>
          <c:yMode val="edge"/>
          <c:x val="0.25614588801399824"/>
          <c:y val="4.6296296296296294E-2"/>
        </c:manualLayout>
      </c:layout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Partida'!$W$16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6666666666666666E-2"/>
                  <c:y val="-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 baseline="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Partida'!$X$15:$AD$15</c:f>
              <c:strCache>
                <c:ptCount val="7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Partida'!$X$16:$AD$16</c:f>
              <c:numCache>
                <c:formatCode>0.0%</c:formatCode>
                <c:ptCount val="7"/>
                <c:pt idx="0">
                  <c:v>5.1970921496565889E-2</c:v>
                </c:pt>
                <c:pt idx="1">
                  <c:v>5.9793626485363259E-2</c:v>
                </c:pt>
                <c:pt idx="2">
                  <c:v>7.1319743365318433E-2</c:v>
                </c:pt>
                <c:pt idx="3">
                  <c:v>7.0179906991240826E-2</c:v>
                </c:pt>
                <c:pt idx="4">
                  <c:v>7.4287145561156287E-2</c:v>
                </c:pt>
                <c:pt idx="5">
                  <c:v>8.3681910093355488E-2</c:v>
                </c:pt>
                <c:pt idx="6">
                  <c:v>0.10011434403050466</c:v>
                </c:pt>
              </c:numCache>
            </c:numRef>
          </c:val>
        </c:ser>
        <c:ser>
          <c:idx val="1"/>
          <c:order val="1"/>
          <c:tx>
            <c:strRef>
              <c:f>'Resumen Partida'!$W$17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88888888888888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2222222222222223E-2"/>
                  <c:y val="-8.487556272013328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05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333333333332309E-3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6666666666666566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Partida'!$X$15:$AD$15</c:f>
              <c:strCache>
                <c:ptCount val="7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Partida'!$X$17:$AD$17</c:f>
              <c:numCache>
                <c:formatCode>0.0%</c:formatCode>
                <c:ptCount val="7"/>
                <c:pt idx="0">
                  <c:v>4.9713059239574642E-2</c:v>
                </c:pt>
                <c:pt idx="1">
                  <c:v>5.874663039806903E-2</c:v>
                </c:pt>
                <c:pt idx="2">
                  <c:v>7.6921435662100454E-2</c:v>
                </c:pt>
                <c:pt idx="3">
                  <c:v>8.833560870429176E-2</c:v>
                </c:pt>
                <c:pt idx="4">
                  <c:v>6.4386979380522361E-2</c:v>
                </c:pt>
                <c:pt idx="5">
                  <c:v>8.5544526507126448E-2</c:v>
                </c:pt>
                <c:pt idx="6">
                  <c:v>6.5504687538032277E-2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9518336"/>
        <c:axId val="139519872"/>
      </c:barChart>
      <c:catAx>
        <c:axId val="1395183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139519872"/>
        <c:crosses val="autoZero"/>
        <c:auto val="1"/>
        <c:lblAlgn val="ctr"/>
        <c:lblOffset val="100"/>
        <c:noMultiLvlLbl val="0"/>
      </c:catAx>
      <c:valAx>
        <c:axId val="139519872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low"/>
        <c:crossAx val="13951833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0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Partida'!$AJ$16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1.8354111986001748E-2"/>
                  <c:y val="3.24070428696412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590988626421697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9.4243219597550304E-2"/>
                  <c:y val="0.10648148148148148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2.4798775153105863E-2"/>
                  <c:y val="4.166666666666666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368766404199475E-2"/>
                  <c:y val="4.6292650918635173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3.7333333333333336E-2"/>
                  <c:y val="5.555555555555555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9.0111111111111114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Partida'!$AK$15:$AQ$15</c:f>
              <c:strCache>
                <c:ptCount val="7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Partida'!$AK$16:$AQ$16</c:f>
              <c:numCache>
                <c:formatCode>0.0%</c:formatCode>
                <c:ptCount val="7"/>
                <c:pt idx="0">
                  <c:v>5.1970921496565889E-2</c:v>
                </c:pt>
                <c:pt idx="1">
                  <c:v>0.11176454798192914</c:v>
                </c:pt>
                <c:pt idx="2">
                  <c:v>0.18308429134724757</c:v>
                </c:pt>
                <c:pt idx="3">
                  <c:v>0.2532641983384884</c:v>
                </c:pt>
                <c:pt idx="4">
                  <c:v>0.32755134389964469</c:v>
                </c:pt>
                <c:pt idx="5">
                  <c:v>0.41123325399300015</c:v>
                </c:pt>
                <c:pt idx="6">
                  <c:v>0.51134759802350482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'Resumen Partida'!$AJ$17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6.7756999125109366E-2"/>
                  <c:y val="-1.851851851851851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0.14146544181977252"/>
                  <c:y val="-2.314814814814814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0.18313210848643918"/>
                  <c:y val="2.7777777777777776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0.11646544181977253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0.14146544181977252"/>
                  <c:y val="-4.6296296296296294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3444444444444451E-2"/>
                  <c:y val="-1.388888888888888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4.8444444444444443E-2"/>
                  <c:y val="6.018518518518518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'Resumen Partida'!$AK$15:$AQ$15</c:f>
              <c:strCache>
                <c:ptCount val="7"/>
                <c:pt idx="0">
                  <c:v>enero 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</c:strCache>
            </c:strRef>
          </c:cat>
          <c:val>
            <c:numRef>
              <c:f>'Resumen Partida'!$AK$17:$AQ$17</c:f>
              <c:numCache>
                <c:formatCode>0.0%</c:formatCode>
                <c:ptCount val="7"/>
                <c:pt idx="0">
                  <c:v>4.9713059239574642E-2</c:v>
                </c:pt>
                <c:pt idx="1">
                  <c:v>0.10845968963764367</c:v>
                </c:pt>
                <c:pt idx="2">
                  <c:v>0.18538112529974413</c:v>
                </c:pt>
                <c:pt idx="3">
                  <c:v>0.2737167340040359</c:v>
                </c:pt>
                <c:pt idx="4">
                  <c:v>0.33810371338455825</c:v>
                </c:pt>
                <c:pt idx="5">
                  <c:v>0.42364823989168471</c:v>
                </c:pt>
                <c:pt idx="6">
                  <c:v>0.489152927429717</c:v>
                </c:pt>
              </c:numCache>
            </c:numRef>
          </c:val>
          <c:smooth val="0"/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11267200"/>
        <c:axId val="78832768"/>
      </c:lineChart>
      <c:catAx>
        <c:axId val="111267200"/>
        <c:scaling>
          <c:orientation val="minMax"/>
        </c:scaling>
        <c:delete val="0"/>
        <c:axPos val="b"/>
        <c:majorTickMark val="out"/>
        <c:minorTickMark val="none"/>
        <c:tickLblPos val="nextTo"/>
        <c:crossAx val="78832768"/>
        <c:crosses val="autoZero"/>
        <c:auto val="1"/>
        <c:lblAlgn val="ctr"/>
        <c:lblOffset val="100"/>
        <c:noMultiLvlLbl val="0"/>
      </c:catAx>
      <c:valAx>
        <c:axId val="7883276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11267200"/>
        <c:crosses val="autoZero"/>
        <c:crossBetween val="between"/>
      </c:valAx>
    </c:plotArea>
    <c:legend>
      <c:legendPos val="b"/>
      <c:layout/>
      <c:overlay val="0"/>
    </c:legend>
    <c:plotVisOnly val="0"/>
    <c:dispBlanksAs val="gap"/>
    <c:showDLblsOverMax val="0"/>
  </c:chart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12-09-2017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12-09-2017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12-09-2017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12-09-2017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12-09-2017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12-09-2017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1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Julio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22: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MINISTERIO SECRETARÍA DE LA PRESIDENCIA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0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es-CL" sz="14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el mes </a:t>
            </a:r>
            <a:r>
              <a:rPr lang="es-CL" sz="1400" dirty="0"/>
              <a:t>de </a:t>
            </a:r>
            <a:r>
              <a:rPr lang="es-CL" sz="1400" dirty="0" smtClean="0"/>
              <a:t>julio</a:t>
            </a:r>
            <a:r>
              <a:rPr lang="es-CL" sz="1400" dirty="0" smtClean="0"/>
              <a:t>, el Ministerio presentó una ejecución de </a:t>
            </a:r>
            <a:r>
              <a:rPr lang="es-CL" sz="1400" b="1" dirty="0" smtClean="0"/>
              <a:t>$</a:t>
            </a:r>
            <a:r>
              <a:rPr lang="es-CL" sz="1400" b="1" dirty="0" smtClean="0"/>
              <a:t>1.068  </a:t>
            </a:r>
            <a:r>
              <a:rPr lang="es-CL" sz="1400" b="1" dirty="0" smtClean="0"/>
              <a:t>millones, equivalente a un </a:t>
            </a:r>
            <a:r>
              <a:rPr lang="es-CL" sz="1400" b="1" dirty="0" smtClean="0"/>
              <a:t>6,6%., inferior al 10% de ejecución en el mismo mes del año anterior. </a:t>
            </a:r>
            <a:r>
              <a:rPr lang="es-CL" sz="1400" b="1" dirty="0" smtClean="0"/>
              <a:t>Con ello, la ejecución acumulada de la Partida asciende a </a:t>
            </a:r>
            <a:r>
              <a:rPr lang="es-CL" sz="1400" b="1" dirty="0" smtClean="0"/>
              <a:t>$7.978 </a:t>
            </a:r>
            <a:r>
              <a:rPr lang="es-CL" sz="1400" b="1" dirty="0" smtClean="0"/>
              <a:t>millones</a:t>
            </a:r>
            <a:r>
              <a:rPr lang="es-CL" sz="1400" dirty="0"/>
              <a:t>, equivalente a un </a:t>
            </a:r>
            <a:r>
              <a:rPr lang="es-CL" sz="1400" b="1" dirty="0" smtClean="0"/>
              <a:t>48,9%</a:t>
            </a:r>
            <a:r>
              <a:rPr lang="es-CL" sz="1400" dirty="0" smtClean="0"/>
              <a:t> </a:t>
            </a:r>
            <a:r>
              <a:rPr lang="es-CL" sz="1400" dirty="0"/>
              <a:t>respecto </a:t>
            </a:r>
            <a:r>
              <a:rPr lang="es-CL" sz="1400" dirty="0" smtClean="0"/>
              <a:t>de la ley de </a:t>
            </a:r>
            <a:r>
              <a:rPr lang="es-CL" sz="1400" dirty="0" smtClean="0"/>
              <a:t>presupuestos.</a:t>
            </a:r>
            <a:endParaRPr lang="es-CL" sz="14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En </a:t>
            </a:r>
            <a:r>
              <a:rPr lang="es-CL" sz="1400" dirty="0"/>
              <a:t>cuanto a los programas, el </a:t>
            </a:r>
            <a:r>
              <a:rPr lang="es-CL" sz="1400" dirty="0" smtClean="0"/>
              <a:t>57% se </a:t>
            </a:r>
            <a:r>
              <a:rPr lang="es-CL" sz="1400" dirty="0"/>
              <a:t>concentra en la </a:t>
            </a:r>
            <a:r>
              <a:rPr lang="es-CL" sz="1400" b="1" dirty="0"/>
              <a:t>Secretaría General de la Presidencia de la </a:t>
            </a:r>
            <a:r>
              <a:rPr lang="es-CL" sz="1400" b="1" dirty="0" smtClean="0"/>
              <a:t>República, y presenta una ejecución equivalente al </a:t>
            </a:r>
            <a:r>
              <a:rPr lang="es-CL" sz="1400" b="1" dirty="0" smtClean="0"/>
              <a:t>58,5% </a:t>
            </a:r>
            <a:r>
              <a:rPr lang="es-CL" sz="1400" b="1" dirty="0" smtClean="0"/>
              <a:t>respecto de la ley inicial</a:t>
            </a:r>
            <a:r>
              <a:rPr lang="es-CL" sz="1400" dirty="0" smtClean="0"/>
              <a:t>. Cabe destacar que con posterioridad a la aprobación de la ley de presupuestos, vía decretos de modificación presupuestaria, en este programa se creó </a:t>
            </a:r>
            <a:r>
              <a:rPr lang="es-CL" sz="1400" dirty="0"/>
              <a:t>una transferencia para </a:t>
            </a:r>
            <a:r>
              <a:rPr lang="es-CL" sz="1400" dirty="0" smtClean="0"/>
              <a:t>«Programa </a:t>
            </a:r>
            <a:r>
              <a:rPr lang="es-CL" sz="1400" dirty="0"/>
              <a:t>Naciones Unidas para el Desarrollo (PNUD</a:t>
            </a:r>
            <a:r>
              <a:rPr lang="es-CL" sz="1400" dirty="0" smtClean="0"/>
              <a:t>)» por $400 millones, y que en el Programa de Consejo Nacional de la Infancia se rebajó, en el Subtítulo 22, Bienes y Servicios de Consumo, por la misma cantidad</a:t>
            </a:r>
            <a:r>
              <a:rPr lang="es-CL" sz="1400" dirty="0" smtClean="0"/>
              <a:t>.</a:t>
            </a:r>
            <a:endParaRPr lang="es-CL" sz="14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programa </a:t>
            </a:r>
            <a:r>
              <a:rPr lang="es-CL" sz="1400" b="1" dirty="0" smtClean="0"/>
              <a:t>Gobierno Digital </a:t>
            </a:r>
            <a:r>
              <a:rPr lang="es-CL" sz="1400" dirty="0"/>
              <a:t>es el que presenta el </a:t>
            </a:r>
            <a:r>
              <a:rPr lang="es-CL" sz="1400" b="1" dirty="0"/>
              <a:t>menor </a:t>
            </a:r>
            <a:r>
              <a:rPr lang="es-CL" sz="1400" b="1" dirty="0" smtClean="0"/>
              <a:t>avance, </a:t>
            </a:r>
            <a:r>
              <a:rPr lang="es-CL" sz="1400" b="1" dirty="0"/>
              <a:t>con un </a:t>
            </a:r>
            <a:r>
              <a:rPr lang="es-CL" sz="1400" b="1" dirty="0" smtClean="0"/>
              <a:t>24,3%. </a:t>
            </a:r>
            <a:r>
              <a:rPr lang="es-CL" sz="1400" dirty="0" smtClean="0"/>
              <a:t>Dentro del presupuesto de este Programa, la Transferencia Corriente para </a:t>
            </a:r>
            <a:r>
              <a:rPr lang="es-CL" sz="1400" b="1" dirty="0" smtClean="0"/>
              <a:t>Programa Modernización del Estado </a:t>
            </a:r>
            <a:r>
              <a:rPr lang="es-CL" sz="1400" dirty="0" smtClean="0"/>
              <a:t>presenta un </a:t>
            </a:r>
            <a:r>
              <a:rPr lang="es-CL" sz="1400" dirty="0" smtClean="0"/>
              <a:t>13,8% </a:t>
            </a:r>
            <a:r>
              <a:rPr lang="es-CL" sz="1400" dirty="0" smtClean="0"/>
              <a:t>de ejecución. Además, vía decretos de modificación presupuestaria del Ministerio de Hacienda, se rebajó el Gasto en Personal de Gobierno Digital en $247 millones.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 smtClean="0"/>
              <a:t>El </a:t>
            </a:r>
            <a:r>
              <a:rPr lang="es-CL" sz="1400" b="1" dirty="0" smtClean="0"/>
              <a:t>Consejo de Auditoria Interna General de Gobierno </a:t>
            </a:r>
            <a:r>
              <a:rPr lang="es-CL" sz="1400" dirty="0" smtClean="0"/>
              <a:t>presenta una </a:t>
            </a:r>
            <a:r>
              <a:rPr lang="es-CL" sz="1400" dirty="0"/>
              <a:t>ejecución </a:t>
            </a:r>
            <a:r>
              <a:rPr lang="es-CL" sz="1400" dirty="0" smtClean="0"/>
              <a:t>de </a:t>
            </a:r>
            <a:r>
              <a:rPr lang="es-CL" sz="1400" dirty="0" smtClean="0"/>
              <a:t>53% </a:t>
            </a:r>
            <a:r>
              <a:rPr lang="es-CL" sz="1400" dirty="0" smtClean="0"/>
              <a:t>y el </a:t>
            </a:r>
            <a:r>
              <a:rPr lang="es-CL" sz="1400" b="1" dirty="0" smtClean="0"/>
              <a:t>Consejo de la Infancia </a:t>
            </a:r>
            <a:r>
              <a:rPr lang="es-CL" sz="1400" dirty="0" smtClean="0"/>
              <a:t>alcanzó a </a:t>
            </a:r>
            <a:r>
              <a:rPr lang="es-CL" sz="1400" dirty="0" smtClean="0"/>
              <a:t>44%.</a:t>
            </a:r>
            <a:endParaRPr lang="es-CL" sz="14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937872"/>
            <a:ext cx="8229600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graphicFrame>
        <p:nvGraphicFramePr>
          <p:cNvPr id="8" name="1 Gráfic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746980"/>
              </p:ext>
            </p:extLst>
          </p:nvPr>
        </p:nvGraphicFramePr>
        <p:xfrm>
          <a:off x="457200" y="2492895"/>
          <a:ext cx="4376428" cy="27363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81056769"/>
              </p:ext>
            </p:extLst>
          </p:nvPr>
        </p:nvGraphicFramePr>
        <p:xfrm>
          <a:off x="4860032" y="2420888"/>
          <a:ext cx="388843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07606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Secretaría General de la Presidencia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797152"/>
            <a:ext cx="817998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</a:t>
            </a:r>
            <a:r>
              <a:rPr lang="es-CL" sz="1050" dirty="0" smtClean="0"/>
              <a:t>DIPRES.</a:t>
            </a:r>
            <a:endParaRPr lang="es-CL" sz="105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39552" y="1946553"/>
            <a:ext cx="8091714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/>
        </p:nvGraphicFramePr>
        <p:xfrm>
          <a:off x="533399" y="3044031"/>
          <a:ext cx="8077201" cy="1638300"/>
        </p:xfrm>
        <a:graphic>
          <a:graphicData uri="http://schemas.openxmlformats.org/drawingml/2006/table">
            <a:tbl>
              <a:tblPr/>
              <a:tblGrid>
                <a:gridCol w="787160"/>
                <a:gridCol w="2279239"/>
                <a:gridCol w="787160"/>
                <a:gridCol w="857652"/>
                <a:gridCol w="857652"/>
                <a:gridCol w="837092"/>
                <a:gridCol w="834154"/>
                <a:gridCol w="837092"/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7.978.163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11.092.871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11.133.281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6.174.512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3.703.780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3.280.880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-422.900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1.198.042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1.727.868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400.425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583.178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185.057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207.957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22.431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3137" y="764704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22, Resumen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por </a:t>
            </a:r>
            <a:r>
              <a:rPr lang="es-CL" sz="1800" b="1" dirty="0" smtClean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Capítulos</a:t>
            </a:r>
            <a:endParaRPr lang="es-CL" sz="1800" b="1" dirty="0">
              <a:solidFill>
                <a:schemeClr val="tx1"/>
              </a:solidFill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755575" y="4797152"/>
            <a:ext cx="814724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 smtClean="0"/>
              <a:t>Fuente</a:t>
            </a:r>
            <a:r>
              <a:rPr lang="es-CL" sz="1050" dirty="0" smtClean="0"/>
              <a:t>: </a:t>
            </a:r>
            <a:r>
              <a:rPr lang="es-CL" sz="1050" dirty="0"/>
              <a:t>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5" y="1727429"/>
            <a:ext cx="788836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793749" y="3044031"/>
          <a:ext cx="7556501" cy="1638300"/>
        </p:xfrm>
        <a:graphic>
          <a:graphicData uri="http://schemas.openxmlformats.org/drawingml/2006/table">
            <a:tbl>
              <a:tblPr/>
              <a:tblGrid>
                <a:gridCol w="409403"/>
                <a:gridCol w="291977"/>
                <a:gridCol w="2069231"/>
                <a:gridCol w="888627"/>
                <a:gridCol w="787069"/>
                <a:gridCol w="774375"/>
                <a:gridCol w="787069"/>
                <a:gridCol w="774375"/>
                <a:gridCol w="774375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7.978.163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SECRETARÍA GRAL DE LA PRESIDENCIA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9.446.269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681.741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5.127.129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GOBIERNO DIGITAL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2.769.804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-246.572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AUDITORÍA INTERNA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1.353.100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CONSEJO NACIONAL DE LA INFANCIA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2.781.823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16.310.161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16.350.996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7.978.163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872187"/>
            <a:ext cx="804609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55137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SECRETARÍA GENERAL DE LA 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33500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Tabla"/>
          <p:cNvGraphicFramePr>
            <a:graphicFrameLocks noGrp="1"/>
          </p:cNvGraphicFramePr>
          <p:nvPr/>
        </p:nvGraphicFramePr>
        <p:xfrm>
          <a:off x="704851" y="2261711"/>
          <a:ext cx="7734298" cy="3202940"/>
        </p:xfrm>
        <a:graphic>
          <a:graphicData uri="http://schemas.openxmlformats.org/drawingml/2006/table">
            <a:tbl>
              <a:tblPr/>
              <a:tblGrid>
                <a:gridCol w="342759"/>
                <a:gridCol w="406233"/>
                <a:gridCol w="368149"/>
                <a:gridCol w="2132724"/>
                <a:gridCol w="761687"/>
                <a:gridCol w="723603"/>
                <a:gridCol w="714082"/>
                <a:gridCol w="761687"/>
                <a:gridCol w="761687"/>
                <a:gridCol w="761687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35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8.764.528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9.446.269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5.127.129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7.264.853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7.546.594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281.741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4.210.746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1.424.294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1.401.394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-22.900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508.592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Naciones Unidas para el Desarrollo (PNUD)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74.381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97.281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8.624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3.364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26.264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22.900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1.502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30.319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1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32.074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3.618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3" y="5085184"/>
            <a:ext cx="796477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21628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04: GOBIERNO DIGITAL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1844824"/>
            <a:ext cx="7806951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806450" y="2796381"/>
          <a:ext cx="7531100" cy="2133600"/>
        </p:xfrm>
        <a:graphic>
          <a:graphicData uri="http://schemas.openxmlformats.org/drawingml/2006/table">
            <a:tbl>
              <a:tblPr/>
              <a:tblGrid>
                <a:gridCol w="342755"/>
                <a:gridCol w="279282"/>
                <a:gridCol w="317366"/>
                <a:gridCol w="2132701"/>
                <a:gridCol w="761679"/>
                <a:gridCol w="736290"/>
                <a:gridCol w="675990"/>
                <a:gridCol w="761679"/>
                <a:gridCol w="761679"/>
                <a:gridCol w="76167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3.016.376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2.769.804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-246.572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731.521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910.152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663.155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-246.997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308.314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33,9%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679.361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231.860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 de Modernización del Estado - BID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1.327.443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1.327.868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183.178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99.420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8.169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73216"/>
            <a:ext cx="809733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76672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05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DE AUDITORÍA INTERNA GENERAL DE GOBIERNO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698500" y="2891631"/>
          <a:ext cx="7747000" cy="1943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971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1.350.761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1.353.100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719.540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1.204.376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1.206.715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685.299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141.534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30.106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4.841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4.135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301208"/>
            <a:ext cx="813146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Julio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22, Capítulo 01, Programa 06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CONSEJO NACIONAL DE LA INFANCIA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40446"/>
            <a:ext cx="786024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/>
        </p:nvGraphicFramePr>
        <p:xfrm>
          <a:off x="717550" y="3082131"/>
          <a:ext cx="7708900" cy="1562100"/>
        </p:xfrm>
        <a:graphic>
          <a:graphicData uri="http://schemas.openxmlformats.org/drawingml/2006/table">
            <a:tbl>
              <a:tblPr/>
              <a:tblGrid>
                <a:gridCol w="342900"/>
                <a:gridCol w="317500"/>
                <a:gridCol w="317500"/>
                <a:gridCol w="2159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Presupuesto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Ley 2017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Ley 2017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3.178.496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2.781.823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-396.673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1.399.973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1.713.490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1.716.817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3.327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970.153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1.458.591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1.058.591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-400.000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427.484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2.336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2730</TotalTime>
  <Words>1302</Words>
  <Application>Microsoft Office PowerPoint</Application>
  <PresentationFormat>Presentación en pantalla (4:3)</PresentationFormat>
  <Paragraphs>577</Paragraphs>
  <Slides>9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2" baseType="lpstr">
      <vt:lpstr>1_Tema de Office</vt:lpstr>
      <vt:lpstr>Tema de Office</vt:lpstr>
      <vt:lpstr>Imagen de mapa de bits</vt:lpstr>
      <vt:lpstr>EJECUCIÓN PRESUPUESTARIA DE GASTOS ACUMULADA al mes de Julio de 2017 Partida 22: MINISTERIO SECRETARÍA DE LA PRESIDENCIA</vt:lpstr>
      <vt:lpstr>Ejecución Presupuestaria de Gastos Acumulada al mes de Julio de 2017  Ministerio Secretaría General de la Presidencia</vt:lpstr>
      <vt:lpstr>Ejecución Presupuestaria de Gastos Acumulada al mes de Julio de 2017  Ministerio Secretaría General de la Presidencia</vt:lpstr>
      <vt:lpstr>Ejecución Presupuestaria de Gastos Acumulada al mes de Julio de 2017  Ministerio Secretaría General de la Presidencia</vt:lpstr>
      <vt:lpstr>Ejecución Presupuestaria de Gastos Acumulada al mes de Julio de 2017  Partida 22, Resumen por Capítulos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148</cp:revision>
  <cp:lastPrinted>2017-05-05T19:52:29Z</cp:lastPrinted>
  <dcterms:created xsi:type="dcterms:W3CDTF">2016-06-23T13:38:47Z</dcterms:created>
  <dcterms:modified xsi:type="dcterms:W3CDTF">2017-09-12T21:29:39Z</dcterms:modified>
</cp:coreProperties>
</file>