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98" r:id="rId4"/>
    <p:sldId id="299" r:id="rId5"/>
    <p:sldId id="304" r:id="rId6"/>
    <p:sldId id="264" r:id="rId7"/>
    <p:sldId id="301" r:id="rId8"/>
    <p:sldId id="263" r:id="rId9"/>
    <p:sldId id="265" r:id="rId10"/>
    <p:sldId id="302" r:id="rId11"/>
    <p:sldId id="267" r:id="rId12"/>
    <p:sldId id="303" r:id="rId13"/>
    <p:sldId id="268" r:id="rId14"/>
    <p:sldId id="269" r:id="rId15"/>
    <p:sldId id="305" r:id="rId16"/>
    <p:sldId id="275" r:id="rId17"/>
    <p:sldId id="276" r:id="rId18"/>
    <p:sldId id="300" r:id="rId19"/>
    <p:sldId id="277" r:id="rId20"/>
    <p:sldId id="278" r:id="rId21"/>
    <p:sldId id="306" r:id="rId22"/>
    <p:sldId id="272" r:id="rId23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3" autoAdjust="0"/>
  </p:normalViewPr>
  <p:slideViewPr>
    <p:cSldViewPr>
      <p:cViewPr varScale="1">
        <p:scale>
          <a:sx n="104" d="100"/>
          <a:sy n="104" d="100"/>
        </p:scale>
        <p:origin x="17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11-09-2017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4337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11-09-2017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11-09-2017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11-09-2017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11-09-2017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11-09-2017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11-09-2017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3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11-09-2017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6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Julio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21: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DESARROLLO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septiembre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5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4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6308" y="548716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05: INGRESO ÉTICO FAMILIAR Y SISTEMA CHILE SOLIDARIO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99399" y="146149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DECF99D-29FD-4B1A-ACA0-986BE5B33F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971511"/>
              </p:ext>
            </p:extLst>
          </p:nvPr>
        </p:nvGraphicFramePr>
        <p:xfrm>
          <a:off x="414335" y="1916832"/>
          <a:ext cx="8201489" cy="35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Worksheet" r:id="rId3" imgW="8553489" imgH="3781350" progId="Excel.Sheet.12">
                  <p:embed/>
                </p:oleObj>
              </mc:Choice>
              <mc:Fallback>
                <p:oleObj name="Worksheet" r:id="rId3" imgW="8553489" imgH="37813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01489" cy="357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66124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83129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05: INGRESO ÉTICO FAMILIAR Y SISTEMA CHILE SOLIDARIO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99399" y="146149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5E9A34D-DA7F-4E9B-8244-4C57A7800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1177720"/>
              </p:ext>
            </p:extLst>
          </p:nvPr>
        </p:nvGraphicFramePr>
        <p:xfrm>
          <a:off x="414335" y="1916832"/>
          <a:ext cx="8201489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Worksheet" r:id="rId3" imgW="8553489" imgH="4010040" progId="Excel.Sheet.12">
                  <p:embed/>
                </p:oleObj>
              </mc:Choice>
              <mc:Fallback>
                <p:oleObj name="Worksheet" r:id="rId3" imgW="8553489" imgH="40100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01489" cy="3744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0381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99122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06: SISTEMA DE PROTECCIÓN INTEGRAL A LA INFANCIA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7285BEE-1EAD-4FC5-A25B-7B2D3422AA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687737"/>
              </p:ext>
            </p:extLst>
          </p:nvPr>
        </p:nvGraphicFramePr>
        <p:xfrm>
          <a:off x="414335" y="1916832"/>
          <a:ext cx="8210800" cy="40743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Worksheet" r:id="rId3" imgW="8553489" imgH="4391010" progId="Excel.Sheet.12">
                  <p:embed/>
                </p:oleObj>
              </mc:Choice>
              <mc:Fallback>
                <p:oleObj name="Worksheet" r:id="rId3" imgW="8553489" imgH="43910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916832"/>
                        <a:ext cx="8210800" cy="40743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224115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02: FONDO DE SOLIDARIDAD E INVERSIÓN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799399" y="1333831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43344B0-DD86-4E2D-9B47-D117B7B9A2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6539057"/>
              </p:ext>
            </p:extLst>
          </p:nvPr>
        </p:nvGraphicFramePr>
        <p:xfrm>
          <a:off x="414336" y="1789171"/>
          <a:ext cx="8210799" cy="3418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Worksheet" r:id="rId3" imgW="8648576" imgH="3667140" progId="Excel.Sheet.12">
                  <p:embed/>
                </p:oleObj>
              </mc:Choice>
              <mc:Fallback>
                <p:oleObj name="Worksheet" r:id="rId3" imgW="8648576" imgH="36671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89171"/>
                        <a:ext cx="8210799" cy="3418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13176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15171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02: FONDO DE SOLIDARIDAD E INVERSIÓN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799399" y="1333831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A8A6E96-7C3A-44ED-A354-4FCE903FBD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222772"/>
              </p:ext>
            </p:extLst>
          </p:nvPr>
        </p:nvGraphicFramePr>
        <p:xfrm>
          <a:off x="414336" y="1747839"/>
          <a:ext cx="8210799" cy="326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Worksheet" r:id="rId3" imgW="8648576" imgH="3362310" progId="Excel.Sheet.12">
                  <p:embed/>
                </p:oleObj>
              </mc:Choice>
              <mc:Fallback>
                <p:oleObj name="Worksheet" r:id="rId3" imgW="8648576" imgH="3362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47839"/>
                        <a:ext cx="8210799" cy="3265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1079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35781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05: INSTITUTO NACIONAL DE LA JUVENTUD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CC67641F-49BA-48DB-9CB1-E308474302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590207"/>
              </p:ext>
            </p:extLst>
          </p:nvPr>
        </p:nvGraphicFramePr>
        <p:xfrm>
          <a:off x="414336" y="1724100"/>
          <a:ext cx="8201488" cy="363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" name="Worksheet" r:id="rId3" imgW="8648576" imgH="3857760" progId="Excel.Sheet.12">
                  <p:embed/>
                </p:oleObj>
              </mc:Choice>
              <mc:Fallback>
                <p:oleObj name="Worksheet" r:id="rId3" imgW="8648576" imgH="38577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24100"/>
                        <a:ext cx="8201488" cy="363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587727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06: CORPORACIÓN NACIONAL DE DESARROLLO INDÍGENA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74848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1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7478598-413E-40D3-B149-7A818E139E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367624"/>
              </p:ext>
            </p:extLst>
          </p:nvPr>
        </p:nvGraphicFramePr>
        <p:xfrm>
          <a:off x="414335" y="1724100"/>
          <a:ext cx="8210799" cy="415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name="Worksheet" r:id="rId3" imgW="8677210" imgH="4848120" progId="Excel.Sheet.12">
                  <p:embed/>
                </p:oleObj>
              </mc:Choice>
              <mc:Fallback>
                <p:oleObj name="Worksheet" r:id="rId3" imgW="8677210" imgH="48481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24100"/>
                        <a:ext cx="8210799" cy="4153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94419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06: CORPORACIÓN NACIONAL DE DESARROLLO INDÍGENA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 2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BE3E6D1-1D0E-42CF-A55E-772D83B399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4569435"/>
              </p:ext>
            </p:extLst>
          </p:nvPr>
        </p:nvGraphicFramePr>
        <p:xfrm>
          <a:off x="414336" y="1700808"/>
          <a:ext cx="8210799" cy="424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Worksheet" r:id="rId3" imgW="8677210" imgH="4733910" progId="Excel.Sheet.12">
                  <p:embed/>
                </p:oleObj>
              </mc:Choice>
              <mc:Fallback>
                <p:oleObj name="Worksheet" r:id="rId3" imgW="8677210" imgH="47339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424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6026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95536" y="608800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07: SERVICIO NACIONAL DE LA DISCAPACIDAD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4243143-A84C-4C20-B4BF-8FD0FDCFF4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191368"/>
              </p:ext>
            </p:extLst>
          </p:nvPr>
        </p:nvGraphicFramePr>
        <p:xfrm>
          <a:off x="414336" y="1700808"/>
          <a:ext cx="8210799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Worksheet" r:id="rId3" imgW="8658301" imgH="5076810" progId="Excel.Sheet.12">
                  <p:embed/>
                </p:oleObj>
              </mc:Choice>
              <mc:Fallback>
                <p:oleObj name="Worksheet" r:id="rId3" imgW="8658301" imgH="5076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10799" cy="439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94928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08: SERVICIO NACIONAL DEL ADULTO MAYOR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  <a:r>
              <a:rPr lang="es-CL" sz="1600" b="1" i="1" dirty="0">
                <a:ea typeface="Verdana" pitchFamily="34" charset="0"/>
                <a:cs typeface="Verdana" pitchFamily="34" charset="0"/>
              </a:rPr>
              <a:t> 						… 1 de 2</a:t>
            </a: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6974D26-ED47-42A9-AF3D-DFC36DCCF9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869320"/>
              </p:ext>
            </p:extLst>
          </p:nvPr>
        </p:nvGraphicFramePr>
        <p:xfrm>
          <a:off x="414336" y="1772816"/>
          <a:ext cx="8210799" cy="417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Worksheet" r:id="rId3" imgW="8648576" imgH="4810050" progId="Excel.Sheet.12">
                  <p:embed/>
                </p:oleObj>
              </mc:Choice>
              <mc:Fallback>
                <p:oleObj name="Worksheet" r:id="rId3" imgW="8648576" imgH="48100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10799" cy="417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268760"/>
            <a:ext cx="8229600" cy="51845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Para el año 2017 la Partida presenta un presupuesto aprobado de </a:t>
            </a:r>
            <a:r>
              <a:rPr lang="es-CL" sz="1600" b="1" dirty="0"/>
              <a:t>$621.072 millones</a:t>
            </a:r>
            <a:r>
              <a:rPr lang="es-CL" sz="1600" dirty="0"/>
              <a:t>, de los cuales un 85,6% se destina a transferencias corrientes y de capital, con una participación de un 63,9% y 21,7% respectivamente, los que al mes de julio registraron erogaciones del 68,8% y 24,6% respectivamente sobre el presupuesto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La Ejecución del Ministerio, del mes de julio ascendió a </a:t>
            </a:r>
            <a:r>
              <a:rPr lang="es-CL" sz="1600" b="1" dirty="0"/>
              <a:t>$25.753 millones</a:t>
            </a:r>
            <a:r>
              <a:rPr lang="es-CL" sz="1600" dirty="0"/>
              <a:t>, es decir, un </a:t>
            </a:r>
            <a:r>
              <a:rPr lang="es-CL" sz="1600" b="1" dirty="0"/>
              <a:t>4,1%</a:t>
            </a:r>
            <a:r>
              <a:rPr lang="es-CL" sz="1600" dirty="0"/>
              <a:t> respecto de la ley inicial, 3,4 puntos porcentuales por debajo del gasto registrado a igual mes del año 2016 (7,5%).  Sin embargo, la ejecución acumulada a julio de 2017 ascendió a </a:t>
            </a:r>
            <a:r>
              <a:rPr lang="es-CL" sz="1600" b="1" dirty="0"/>
              <a:t>$380.645 millones</a:t>
            </a:r>
            <a:r>
              <a:rPr lang="es-CL" sz="1600" dirty="0"/>
              <a:t>, equivalente a un </a:t>
            </a:r>
            <a:r>
              <a:rPr lang="es-CL" sz="1600" b="1" dirty="0"/>
              <a:t>58,7%</a:t>
            </a:r>
            <a:r>
              <a:rPr lang="es-CL" sz="1600" dirty="0"/>
              <a:t> del presupuesto vigente y un </a:t>
            </a:r>
            <a:r>
              <a:rPr lang="es-CL" sz="1600" b="1" dirty="0"/>
              <a:t>61,3%</a:t>
            </a:r>
            <a:r>
              <a:rPr lang="es-CL" sz="1600" dirty="0"/>
              <a:t> del presupuesto inicial.  Dicha erogación mantiene 1 punto porcentual por sobre el gasto acumulado a igual periodo del ejercicio anterior.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junio un incremento consolidado de </a:t>
            </a:r>
            <a:r>
              <a:rPr lang="es-CL" sz="1600" b="1" dirty="0"/>
              <a:t>$27.472 millones</a:t>
            </a:r>
            <a:r>
              <a:rPr lang="es-CL" sz="1600" dirty="0"/>
              <a:t>.  Afectando la mayoría de los subtítulos, destacando por su monto “servicio de la deuda”, “saldo final de caja” y “bienes y servicios de consumo” que presentan aumentos de $23.869 millones; $1.358 millones; y, $1.582 millones respectivamente. Asimismo, el subtítulo 24 “transferencias corrientes” y 33 “transferencias de capital”, experimentan una disminución por un monto de $318 millones y $1.944 millones respectivamente. 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89059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08: SERVICIO NACIONAL DEL ADULTO MAYOR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174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	</a:t>
            </a:r>
            <a:r>
              <a:rPr lang="es-CL" sz="1600" b="1" i="1" dirty="0">
                <a:ea typeface="Verdana" pitchFamily="34" charset="0"/>
                <a:cs typeface="Verdana" pitchFamily="34" charset="0"/>
              </a:rPr>
              <a:t>… 2 de 2</a:t>
            </a: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 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0596BB5-2226-4F6E-9941-9916735D03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114056"/>
              </p:ext>
            </p:extLst>
          </p:nvPr>
        </p:nvGraphicFramePr>
        <p:xfrm>
          <a:off x="414336" y="1772816"/>
          <a:ext cx="8272464" cy="2117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Worksheet" r:id="rId3" imgW="8648576" imgH="2219400" progId="Excel.Sheet.12">
                  <p:embed/>
                </p:oleObj>
              </mc:Choice>
              <mc:Fallback>
                <p:oleObj name="Worksheet" r:id="rId3" imgW="8648576" imgH="2219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772816"/>
                        <a:ext cx="8272464" cy="2117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3833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778" y="566231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09: SUBSECRETARÍA DE EVALUACIÓN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3778" y="1278955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35CF01B-5BD5-4EF1-ACDE-8648875F49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755403"/>
              </p:ext>
            </p:extLst>
          </p:nvPr>
        </p:nvGraphicFramePr>
        <p:xfrm>
          <a:off x="413778" y="1734296"/>
          <a:ext cx="8211357" cy="39269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Worksheet" r:id="rId3" imgW="8648576" imgH="4314870" progId="Excel.Sheet.12">
                  <p:embed/>
                </p:oleObj>
              </mc:Choice>
              <mc:Fallback>
                <p:oleObj name="Worksheet" r:id="rId3" imgW="8648576" imgH="43148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778" y="1734296"/>
                        <a:ext cx="8211357" cy="39269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</a:t>
            </a:r>
            <a:r>
              <a:rPr lang="es-CL" sz="1800" b="1" dirty="0">
                <a:solidFill>
                  <a:schemeClr val="tx1"/>
                </a:solidFill>
              </a:rPr>
              <a:t>Julio</a:t>
            </a:r>
            <a:r>
              <a:rPr lang="es-CL" sz="1800" dirty="0"/>
              <a:t>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Los subtítulo que presentan el mayor nivel de gasto por su incidencia en la ejecución total de la Partida con un 81,5%, son: </a:t>
            </a:r>
            <a:r>
              <a:rPr lang="es-CL" sz="1600" b="1" dirty="0"/>
              <a:t>“transferencias corrientes” y “gastos en personal”, </a:t>
            </a:r>
            <a:r>
              <a:rPr lang="es-CL" sz="1600" dirty="0"/>
              <a:t>con erogaciones de </a:t>
            </a:r>
            <a:r>
              <a:rPr lang="es-CL" sz="1600" b="1" dirty="0"/>
              <a:t>68,8% y 60,4% </a:t>
            </a:r>
            <a:r>
              <a:rPr lang="es-CL" sz="1600" dirty="0"/>
              <a:t>respectivamente.</a:t>
            </a:r>
          </a:p>
          <a:p>
            <a:pPr marL="360363" algn="just">
              <a:spcBef>
                <a:spcPts val="1200"/>
              </a:spcBef>
              <a:spcAft>
                <a:spcPts val="1200"/>
              </a:spcAft>
            </a:pPr>
            <a:r>
              <a:rPr lang="es-CL" sz="1600" dirty="0"/>
              <a:t>En el caso de las </a:t>
            </a:r>
            <a:r>
              <a:rPr lang="es-CL" sz="1600" b="1" dirty="0"/>
              <a:t>transferencias corrientes </a:t>
            </a:r>
            <a:r>
              <a:rPr lang="es-CL" sz="1600" dirty="0"/>
              <a:t>el gasto se explica por las transferencias al gobierno central realizadas por la Subsecretaría de Servicios Sociales (programa Ingreso Ético Familiar y Sistema Chile Solidario) a través de las asignaciones 24.03.021 “Subsidio Empleo a la Mujer, Ley N°20.595 – SENCE” y 24.03.337 “Bonos Art. 2° Transitorio, Ley N°19.949” las que alcanzan una ejecución del 100% (representando a su vez el 40,4% del gasto total del subtítulo).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5"/>
            </a:pPr>
            <a:r>
              <a:rPr lang="es-CL" sz="1600" dirty="0"/>
              <a:t>En cuanto a los programas, el 72% del presupuesto inicial, se concentró en el programa Ingreso Ético Familiar y Sistema Chile Solidario (39%), Fondo de Solidaridad e Inversión Social (13%) y la Corporación Nacional de Desarrollo Indígena (20%), los que al mes de julio alcanzaron niveles de ejecución de 79,1%, 49,9% y 30,4% respectivamente, calculados respecto al presupuesto vigente.</a:t>
            </a:r>
            <a:endParaRPr lang="es-CL" sz="1600" b="1" i="1" dirty="0"/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40768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6"/>
            </a:pPr>
            <a:r>
              <a:rPr lang="es-CL" sz="1600" dirty="0"/>
              <a:t>El programa Ingreso Ético Familiar y Sistema Chile Solidario es el que presenta el mayor avance con un 79,1%, mientras que la Corporación Nacional de Desarrollo Indígena es la que presenta la ejecución menor con un 30,4%, explicado éste último por el bajo nivel de gasto de los subtítulos 24 transparencias corrientes y 33 transferencias de capital, que alcanzan gastos de 37,3 % y 19,8% respectivamente, representando a su vez al 84% del programa.</a:t>
            </a:r>
          </a:p>
        </p:txBody>
      </p:sp>
    </p:spTree>
    <p:extLst>
      <p:ext uri="{BB962C8B-B14F-4D97-AF65-F5344CB8AC3E}">
        <p14:creationId xmlns:p14="http://schemas.microsoft.com/office/powerpoint/2010/main" val="32331172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3676" y="443711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95536" y="1268760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8243C12-69F7-472D-8204-364B9524A3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987800"/>
              </p:ext>
            </p:extLst>
          </p:nvPr>
        </p:nvGraphicFramePr>
        <p:xfrm>
          <a:off x="433141" y="1713211"/>
          <a:ext cx="8210797" cy="2723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Worksheet" r:id="rId3" imgW="8105879" imgH="2790720" progId="Excel.Sheet.12">
                  <p:embed/>
                </p:oleObj>
              </mc:Choice>
              <mc:Fallback>
                <p:oleObj name="Worksheet" r:id="rId3" imgW="8105879" imgH="2790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141" y="1713211"/>
                        <a:ext cx="8210797" cy="2723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Desarrollo Social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40440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7" y="14267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8AFEDC2-62B7-4A9C-8DAB-ACC891605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1882103"/>
            <a:ext cx="4085654" cy="252229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DE5ECAC-2641-4F35-B3ED-F7257E959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126" y="1882103"/>
            <a:ext cx="4018010" cy="25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473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Julio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21,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399761" y="426369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F8CF72E0-FB40-401D-940F-F3C987DD2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185044"/>
              </p:ext>
            </p:extLst>
          </p:nvPr>
        </p:nvGraphicFramePr>
        <p:xfrm>
          <a:off x="414336" y="1700808"/>
          <a:ext cx="8272464" cy="2562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Worksheet" r:id="rId4" imgW="8448678" imgH="2409750" progId="Excel.Sheet.12">
                  <p:embed/>
                </p:oleObj>
              </mc:Choice>
              <mc:Fallback>
                <p:oleObj name="Worksheet" r:id="rId4" imgW="8448678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6" y="1700808"/>
                        <a:ext cx="8272464" cy="2562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5" y="633311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01: SUBSECRETARÍA DE SERVICIOS SOCIALES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317476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8024" y="1317476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…1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A2BE733-27BB-4B9C-8975-37EF2BDD42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782209"/>
              </p:ext>
            </p:extLst>
          </p:nvPr>
        </p:nvGraphicFramePr>
        <p:xfrm>
          <a:off x="414335" y="1772816"/>
          <a:ext cx="8199425" cy="453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Worksheet" r:id="rId3" imgW="8553489" imgH="4695840" progId="Excel.Sheet.12">
                  <p:embed/>
                </p:oleObj>
              </mc:Choice>
              <mc:Fallback>
                <p:oleObj name="Worksheet" r:id="rId3" imgW="8553489" imgH="46958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5" y="1772816"/>
                        <a:ext cx="8199425" cy="45370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9579" y="422108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48679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Julio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21, Capítulo 01, Programa 01: SUBSECRETARÍA DE SERVICIOS SOCIALES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88024" y="1196752"/>
            <a:ext cx="3825736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…2 de 2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5C3FB4BB-3386-4E8A-8B7C-FC1A26B462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580262"/>
              </p:ext>
            </p:extLst>
          </p:nvPr>
        </p:nvGraphicFramePr>
        <p:xfrm>
          <a:off x="386223" y="1696233"/>
          <a:ext cx="8227537" cy="2524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Worksheet" r:id="rId3" imgW="8553489" imgH="2409750" progId="Excel.Sheet.12">
                  <p:embed/>
                </p:oleObj>
              </mc:Choice>
              <mc:Fallback>
                <p:oleObj name="Worksheet" r:id="rId3" imgW="8553489" imgH="24097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223" y="1696233"/>
                        <a:ext cx="8227537" cy="2524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741101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3570</TotalTime>
  <Words>1176</Words>
  <Application>Microsoft Office PowerPoint</Application>
  <PresentationFormat>Presentación en pantalla (4:3)</PresentationFormat>
  <Paragraphs>96</Paragraphs>
  <Slides>21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Worksheet</vt:lpstr>
      <vt:lpstr>EJECUCIÓN PRESUPUESTARIA DE GASTOS ACUMULADA al mes de Julio de 2017 Partida 21: MINISTERIO DE DESARROLLO SOCIAL</vt:lpstr>
      <vt:lpstr>Ejecución Presupuestaria de Gastos Acumulada al mes de Julio de 2017  Ministerio de Desarrollo Social</vt:lpstr>
      <vt:lpstr>Ejecución Presupuestaria de Gastos Acumulada al mes de Julio de 2017  Ministerio de Desarrollo Social</vt:lpstr>
      <vt:lpstr>Ejecución Presupuestaria de Gastos Acumulada al mes de Julio de 2017  Ministerio de Desarrollo Social</vt:lpstr>
      <vt:lpstr>Ejecución Presupuestaria de Gastos Acumulada al mes de Julio de 2017  Ministerio de Desarrollo Social</vt:lpstr>
      <vt:lpstr>Ejecución Presupuestaria de Gastos Acumulada al mes de Julio de 2017  Ministerio de Desarrollo Social</vt:lpstr>
      <vt:lpstr>Ejecución Presupuestaria de Gastos Acumulada al mes de Julio de 2017  Partida 21,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178</cp:revision>
  <cp:lastPrinted>2017-06-15T16:55:12Z</cp:lastPrinted>
  <dcterms:created xsi:type="dcterms:W3CDTF">2016-06-23T13:38:47Z</dcterms:created>
  <dcterms:modified xsi:type="dcterms:W3CDTF">2017-09-11T20:23:06Z</dcterms:modified>
</cp:coreProperties>
</file>