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299" r:id="rId6"/>
    <p:sldId id="263" r:id="rId7"/>
    <p:sldId id="265" r:id="rId8"/>
    <p:sldId id="267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Julio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20: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septiembre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Julio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La Ejecución de la Partida del mes de julio ascendió a $2.009 millones, es decir, un 6,9% respecto de la ley inicial.  Con ello, la ejecución acumulada a julio de 2017 ascendió a </a:t>
            </a:r>
            <a:r>
              <a:rPr lang="es-CL" sz="1600" b="1" dirty="0"/>
              <a:t>$12.017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41,3% </a:t>
            </a:r>
            <a:r>
              <a:rPr lang="es-CL" sz="1600" dirty="0"/>
              <a:t>del presupuesto inicial, siendo 0,9 puntos porcentuales inferior respecto a igual periodo del año 2016.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En cuanto a los programas, el 62% del presupuesto vigente, se concentra en la </a:t>
            </a:r>
            <a:r>
              <a:rPr lang="es-CL" sz="1600" b="1" dirty="0"/>
              <a:t>Secretaría General de Gobierno</a:t>
            </a:r>
            <a:r>
              <a:rPr lang="es-CL" sz="1600" dirty="0"/>
              <a:t> que al mes de julio alcanzó un nivel de ejecución de </a:t>
            </a:r>
            <a:r>
              <a:rPr lang="es-CL" sz="1600" b="1" dirty="0"/>
              <a:t>46,9%.  </a:t>
            </a:r>
            <a:r>
              <a:rPr lang="es-CL" sz="1600" dirty="0"/>
              <a:t>Ejecución afectada por</a:t>
            </a:r>
            <a:r>
              <a:rPr lang="es-CL" sz="1600" b="1" dirty="0"/>
              <a:t> </a:t>
            </a:r>
            <a:r>
              <a:rPr lang="es-CL" sz="1600" dirty="0"/>
              <a:t>el nivel de ejecución de los subtítulos </a:t>
            </a:r>
            <a:r>
              <a:rPr lang="es-CL" sz="1600" b="1" dirty="0"/>
              <a:t>bienes y servicios de consumo y transferencias corrientes </a:t>
            </a:r>
            <a:r>
              <a:rPr lang="es-CL" sz="1600" dirty="0"/>
              <a:t>que alcanzaron una erogación de </a:t>
            </a:r>
            <a:r>
              <a:rPr lang="es-CL" sz="1600" b="1" dirty="0"/>
              <a:t>36,3% y 36,9% </a:t>
            </a:r>
            <a:r>
              <a:rPr lang="es-CL" sz="1600" dirty="0"/>
              <a:t>respectivamente y una participación dentro de la Secretaría del  52,5%.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El programa </a:t>
            </a:r>
            <a:r>
              <a:rPr lang="es-CL" sz="1600" b="1" dirty="0"/>
              <a:t>Consejo Nacional de Televisión </a:t>
            </a:r>
            <a:r>
              <a:rPr lang="es-CL" sz="1600" dirty="0"/>
              <a:t>presentó un </a:t>
            </a:r>
            <a:r>
              <a:rPr lang="es-CL" sz="1600" b="1" dirty="0"/>
              <a:t>avance de 16,7%</a:t>
            </a:r>
            <a:r>
              <a:rPr lang="es-CL" sz="1600" dirty="0"/>
              <a:t>, donde los niveles de gasto más bajos se registran en el subtítulo 24 “transferencias corrientes” con un 4,7%.  Asimismo, la asignación relativa al Fondo de Apoyo a Programas Culturales presenta una erogación del 1,6%.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Respecto a los subtítulos, la mayor erogación, se registra en </a:t>
            </a:r>
            <a:r>
              <a:rPr lang="es-CL" sz="1600" b="1" dirty="0"/>
              <a:t>gastos en personal</a:t>
            </a:r>
            <a:r>
              <a:rPr lang="es-CL" sz="1600" dirty="0"/>
              <a:t>, con desembolsos que alcanza el </a:t>
            </a:r>
            <a:r>
              <a:rPr lang="es-CL" sz="1600" b="1" dirty="0"/>
              <a:t>58,4%</a:t>
            </a:r>
            <a:r>
              <a:rPr lang="es-CL" sz="1600" dirty="0"/>
              <a:t>, mientras que el menor nivel de ejecución se registra en</a:t>
            </a:r>
            <a:r>
              <a:rPr lang="es-CL" sz="1600" b="1" dirty="0"/>
              <a:t> servicio de la deuda, con un 4,6%</a:t>
            </a:r>
            <a:r>
              <a:rPr lang="es-CL" sz="1600" dirty="0"/>
              <a:t>, que a su vez representa el 12% de los recursos vigentes contemplados en la Partida.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Julio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520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63016C9F-3E82-466E-B933-6C08B70A88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0888620"/>
              </p:ext>
            </p:extLst>
          </p:nvPr>
        </p:nvGraphicFramePr>
        <p:xfrm>
          <a:off x="414337" y="1720434"/>
          <a:ext cx="8201487" cy="1799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Worksheet" r:id="rId3" imgW="8105879" imgH="1838430" progId="Excel.Sheet.12">
                  <p:embed/>
                </p:oleObj>
              </mc:Choice>
              <mc:Fallback>
                <p:oleObj name="Worksheet" r:id="rId3" imgW="8105879" imgH="18384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7" y="1720434"/>
                        <a:ext cx="8201487" cy="17999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5019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Julio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7D5EEC8-F8CD-4478-87A0-0474C4373B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2133017"/>
            <a:ext cx="4114800" cy="236891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CAC27C97-FE9A-4A6D-9160-EA269E5790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7403" y="2133017"/>
            <a:ext cx="3998421" cy="2368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37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299276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F831910D-336D-4BB1-8BC9-AC28A45B4C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281413"/>
              </p:ext>
            </p:extLst>
          </p:nvPr>
        </p:nvGraphicFramePr>
        <p:xfrm>
          <a:off x="386224" y="1724100"/>
          <a:ext cx="8238911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Worksheet" r:id="rId4" imgW="8420044" imgH="1266840" progId="Excel.Sheet.12">
                  <p:embed/>
                </p:oleObj>
              </mc:Choice>
              <mc:Fallback>
                <p:oleObj name="Worksheet" r:id="rId4" imgW="8420044" imgH="12668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6224" y="1724100"/>
                        <a:ext cx="8238911" cy="1266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35635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Julio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01,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3462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DC21E234-9E4B-4CF0-A812-8A93AB3EF8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835237"/>
              </p:ext>
            </p:extLst>
          </p:nvPr>
        </p:nvGraphicFramePr>
        <p:xfrm>
          <a:off x="414336" y="1700808"/>
          <a:ext cx="8210799" cy="4655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Worksheet" r:id="rId3" imgW="8648576" imgH="5191020" progId="Excel.Sheet.12">
                  <p:embed/>
                </p:oleObj>
              </mc:Choice>
              <mc:Fallback>
                <p:oleObj name="Worksheet" r:id="rId3" imgW="8648576" imgH="51910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00808"/>
                        <a:ext cx="8210799" cy="46555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33116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Julio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02,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533FBA73-4DB3-421C-97EA-955C9E4C95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2674498"/>
              </p:ext>
            </p:extLst>
          </p:nvPr>
        </p:nvGraphicFramePr>
        <p:xfrm>
          <a:off x="414336" y="1796108"/>
          <a:ext cx="8210799" cy="3523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Worksheet" r:id="rId3" imgW="8648576" imgH="3781350" progId="Excel.Sheet.12">
                  <p:embed/>
                </p:oleObj>
              </mc:Choice>
              <mc:Fallback>
                <p:oleObj name="Worksheet" r:id="rId3" imgW="8648576" imgH="37813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96108"/>
                        <a:ext cx="8210799" cy="35236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2611</TotalTime>
  <Words>447</Words>
  <Application>Microsoft Office PowerPoint</Application>
  <PresentationFormat>Presentación en pantalla (4:3)</PresentationFormat>
  <Paragraphs>32</Paragraphs>
  <Slides>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Worksheet</vt:lpstr>
      <vt:lpstr>EJECUCIÓN PRESUPUESTARIA DE GASTOS ACUMULADA al mes de Julio de 2017 Partida 20: MINISTERIO SECRETARÍA GENERAL DE GOBIERNO</vt:lpstr>
      <vt:lpstr>Ejecución Presupuestaria de Gastos Acumulada al mes de Julio de 2017  Ministerio Secretaría General de Gobierno</vt:lpstr>
      <vt:lpstr>Ejecución Presupuestaria de Gastos Acumulada al mes de Julio de 2017  Ministerio Secretaría General de Gobierno</vt:lpstr>
      <vt:lpstr>Presentación de PowerPoint</vt:lpstr>
      <vt:lpstr>Ejecución Presupuestaria de Gastos Acumulada al mes de Julio de 2017  Partida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150</cp:revision>
  <cp:lastPrinted>2016-10-11T11:56:42Z</cp:lastPrinted>
  <dcterms:created xsi:type="dcterms:W3CDTF">2016-06-23T13:38:47Z</dcterms:created>
  <dcterms:modified xsi:type="dcterms:W3CDTF">2017-09-11T20:24:27Z</dcterms:modified>
</cp:coreProperties>
</file>