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Julio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19: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620C5EC-9EDB-4D6A-8A54-DFD25226E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84467"/>
              </p:ext>
            </p:extLst>
          </p:nvPr>
        </p:nvGraphicFramePr>
        <p:xfrm>
          <a:off x="395534" y="1656668"/>
          <a:ext cx="8229601" cy="335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4" y="1656668"/>
                        <a:ext cx="8229601" cy="335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1403C08-FD07-4339-B77A-BBF1937A4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59490"/>
              </p:ext>
            </p:extLst>
          </p:nvPr>
        </p:nvGraphicFramePr>
        <p:xfrm>
          <a:off x="414336" y="1700808"/>
          <a:ext cx="8210799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Worksheet" r:id="rId3" imgW="8725024" imgH="3362310" progId="Excel.Sheet.12">
                  <p:embed/>
                </p:oleObj>
              </mc:Choice>
              <mc:Fallback>
                <p:oleObj name="Worksheet" r:id="rId3" imgW="8725024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F9B3641-B1D3-4FA0-AF37-8684896F5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7357"/>
              </p:ext>
            </p:extLst>
          </p:nvPr>
        </p:nvGraphicFramePr>
        <p:xfrm>
          <a:off x="428624" y="1628800"/>
          <a:ext cx="8196509" cy="48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Worksheet" r:id="rId3" imgW="8725024" imgH="5648400" progId="Excel.Sheet.12">
                  <p:embed/>
                </p:oleObj>
              </mc:Choice>
              <mc:Fallback>
                <p:oleObj name="Worksheet" r:id="rId3" imgW="8725024" imgH="564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4" y="1628800"/>
                        <a:ext cx="8196509" cy="4819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4062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0928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ADB923D-D279-4D05-A349-427A4BC66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920090"/>
              </p:ext>
            </p:extLst>
          </p:nvPr>
        </p:nvGraphicFramePr>
        <p:xfrm>
          <a:off x="414336" y="1656669"/>
          <a:ext cx="8206192" cy="30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9"/>
                        <a:ext cx="8206192" cy="30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908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4180" y="140631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3836F27-C1E0-4BB8-9F68-10240703C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79709"/>
              </p:ext>
            </p:extLst>
          </p:nvPr>
        </p:nvGraphicFramePr>
        <p:xfrm>
          <a:off x="384180" y="1861659"/>
          <a:ext cx="8229600" cy="29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80" y="1861659"/>
                        <a:ext cx="8229600" cy="2935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379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345CAF9-1C99-4B8E-99E9-38E1FFBBF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88208"/>
              </p:ext>
            </p:extLst>
          </p:nvPr>
        </p:nvGraphicFramePr>
        <p:xfrm>
          <a:off x="439946" y="1656667"/>
          <a:ext cx="8203989" cy="448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Worksheet" r:id="rId3" imgW="8686935" imgH="5076810" progId="Excel.Sheet.12">
                  <p:embed/>
                </p:oleObj>
              </mc:Choice>
              <mc:Fallback>
                <p:oleObj name="Worksheet" r:id="rId3" imgW="8686935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946" y="1656667"/>
                        <a:ext cx="8203989" cy="448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2963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63C2D29-0FAA-4E22-8DFD-6158C48B8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22026"/>
              </p:ext>
            </p:extLst>
          </p:nvPr>
        </p:nvGraphicFramePr>
        <p:xfrm>
          <a:off x="428625" y="1656669"/>
          <a:ext cx="8213938" cy="29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Worksheet" r:id="rId3" imgW="8401134" imgH="3171960" progId="Excel.Sheet.12">
                  <p:embed/>
                </p:oleObj>
              </mc:Choice>
              <mc:Fallback>
                <p:oleObj name="Worksheet" r:id="rId3" imgW="840113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656669"/>
                        <a:ext cx="8213938" cy="291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$1.021.304 millones</a:t>
            </a:r>
            <a:r>
              <a:rPr lang="es-CL" sz="1600" dirty="0">
                <a:latin typeface="+mn-lt"/>
              </a:rPr>
              <a:t>, de los cuales un 79% se destina a transferencias corrientes y transferencias de capital, con una participación de un 64% y 15% respectivamente, recursos que al mes de julio registraron erogaciones del 49,8% y 14%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julio ascendió a </a:t>
            </a:r>
            <a:r>
              <a:rPr lang="es-CL" sz="1600" b="1" dirty="0">
                <a:latin typeface="+mn-lt"/>
              </a:rPr>
              <a:t>$65.004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6,4%</a:t>
            </a:r>
            <a:r>
              <a:rPr lang="es-CL" sz="1600" dirty="0">
                <a:latin typeface="+mn-lt"/>
              </a:rPr>
              <a:t> respecto de la ley inicial, en línea con el registrado en igual mes del año 2016.  Con ello, la ejecución acumulada </a:t>
            </a:r>
            <a:r>
              <a:rPr lang="es-CL" sz="1600" dirty="0"/>
              <a:t>a la fecha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$450.887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43,4%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44,1%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julio un aumento consolidado de </a:t>
            </a:r>
            <a:r>
              <a:rPr lang="es-CL" sz="1600" b="1" dirty="0"/>
              <a:t>$18.716 millones</a:t>
            </a:r>
            <a:r>
              <a:rPr lang="es-CL" sz="1600" dirty="0"/>
              <a:t>.  Destacando por su monto el incremento del subtítulo 34 “servicio de la deuda”, por un monto de $11.639 millones; seguida por el subtítulo 34 “transferencias corrientes”, con $5.213 millones; y, por el subtítulo 35 “saldo final de caja”, con $2.949 millones.  Asimismo, “iniciativas de inversión” presenta una disminución de $2.572 millones.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97%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Secretaría y Administración General de Transportes, </a:t>
            </a:r>
            <a:r>
              <a:rPr lang="es-CL" sz="1600" dirty="0"/>
              <a:t>destacando a su vez, la participación del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 que representan el 71% de la Partida, el que al mes de julio alcanzó una ejecución de </a:t>
            </a:r>
            <a:r>
              <a:rPr lang="es-CL" sz="1600" b="1" dirty="0"/>
              <a:t>45,6%</a:t>
            </a:r>
            <a:r>
              <a:rPr lang="es-CL" sz="1600" dirty="0"/>
              <a:t>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Junta de Aeronáutica Civil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57,7%</a:t>
            </a:r>
            <a:r>
              <a:rPr lang="es-CL" sz="1600" dirty="0"/>
              <a:t>, explicado por el nivel de ejecución de gasto en personal que asciende al 60%.  Mientras que el Programa </a:t>
            </a:r>
            <a:r>
              <a:rPr lang="es-CL" sz="1600" b="1" dirty="0"/>
              <a:t>Transantiago </a:t>
            </a:r>
            <a:r>
              <a:rPr lang="es-CL" sz="1600" dirty="0"/>
              <a:t>es el que presenta la </a:t>
            </a:r>
            <a:r>
              <a:rPr lang="es-CL" sz="1600" b="1" dirty="0"/>
              <a:t>ejecución menor con un 29,5%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se registró una sobre-ejecución de </a:t>
            </a:r>
            <a:r>
              <a:rPr lang="es-CL" sz="1600" b="1" dirty="0"/>
              <a:t>$2.211 millones, </a:t>
            </a:r>
            <a:r>
              <a:rPr lang="es-CL" sz="1600" dirty="0"/>
              <a:t>en el subtítulo 34 Servicio de la Deuda, específicamente en las asignación Deuda Flotante, recursos que a la fecha no presentan los decretos presupuestarios respectivos.  De dicha situación, la más relevante se registra en la Subsecretaría de Telecomunicaciones que dispone gastos por $2.247 millones sin decreto.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937" y="414921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4937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A01C15C-BFD7-4B15-9E73-074D14288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20196"/>
              </p:ext>
            </p:extLst>
          </p:nvPr>
        </p:nvGraphicFramePr>
        <p:xfrm>
          <a:off x="404938" y="1656668"/>
          <a:ext cx="8239000" cy="24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8315232" imgH="2600370" progId="Excel.Sheet.12">
                  <p:embed/>
                </p:oleObj>
              </mc:Choice>
              <mc:Fallback>
                <p:oleObj name="Worksheet" r:id="rId3" imgW="831523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8" y="1656668"/>
                        <a:ext cx="8239000" cy="249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8FDE2C-1435-40F6-94E2-95EC1A122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2" y="1998771"/>
            <a:ext cx="4085658" cy="25103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16259C7-7EEB-4E95-B1C6-BDDA6A31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04" y="1998771"/>
            <a:ext cx="4025024" cy="25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5" y="41490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184271B-5C9F-468D-B350-0616E5F8D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90294"/>
              </p:ext>
            </p:extLst>
          </p:nvPr>
        </p:nvGraphicFramePr>
        <p:xfrm>
          <a:off x="414335" y="1652092"/>
          <a:ext cx="8210799" cy="24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4" imgW="10344201" imgH="2600370" progId="Excel.Sheet.12">
                  <p:embed/>
                </p:oleObj>
              </mc:Choice>
              <mc:Fallback>
                <p:oleObj name="Worksheet" r:id="rId4" imgW="10344201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652092"/>
                        <a:ext cx="8210799" cy="24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0884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00188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721E64F-DAE8-49AB-999A-56B5481D5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205871"/>
              </p:ext>
            </p:extLst>
          </p:nvPr>
        </p:nvGraphicFramePr>
        <p:xfrm>
          <a:off x="414336" y="1916832"/>
          <a:ext cx="8210799" cy="366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799" cy="366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8518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53391F5-CA32-4306-B7C1-6D75A68F0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331225"/>
              </p:ext>
            </p:extLst>
          </p:nvPr>
        </p:nvGraphicFramePr>
        <p:xfrm>
          <a:off x="395536" y="1652092"/>
          <a:ext cx="8229599" cy="343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52092"/>
                        <a:ext cx="8229599" cy="3433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742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2F1A3D0-C262-40FC-9AB4-BF1DDDFCE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89795"/>
              </p:ext>
            </p:extLst>
          </p:nvPr>
        </p:nvGraphicFramePr>
        <p:xfrm>
          <a:off x="395534" y="1729617"/>
          <a:ext cx="8229601" cy="335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4" y="1729617"/>
                        <a:ext cx="8229601" cy="335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860</Words>
  <Application>Microsoft Office PowerPoint</Application>
  <PresentationFormat>Presentación en pantalla 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Julio de 2017 Partida 19: MINISTERIO DE TRANSPORTES Y TELECOMUNICACIONES</vt:lpstr>
      <vt:lpstr>Ejecución Presupuestaria de Gastos Acumulada al Mes de Julio de 2017  Ministerio de Transportes y Telecomunicaciones</vt:lpstr>
      <vt:lpstr>Ejecución Presupuestaria de Gastos Acumulada al Mes de Julio de 2017  Ministerio de Transportes y Telecomunicaciones</vt:lpstr>
      <vt:lpstr>Ejecución Presupuestaria de Gastos Acumulada al Mes de Julio de 2017  Ministerio de Transportes y Telecomunicaciones</vt:lpstr>
      <vt:lpstr>Ejecución Presupuestaria de Gastos Acumulada al Mes de Julio de 2017  Ministerio de Transportes y Telecomunicaciones</vt:lpstr>
      <vt:lpstr>Ejecución Presupuestaria de Gastos Acumulada al mes de Julio de 2017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173</cp:revision>
  <cp:lastPrinted>2017-05-12T12:49:10Z</cp:lastPrinted>
  <dcterms:created xsi:type="dcterms:W3CDTF">2016-06-23T13:38:47Z</dcterms:created>
  <dcterms:modified xsi:type="dcterms:W3CDTF">2017-09-11T20:25:44Z</dcterms:modified>
</cp:coreProperties>
</file>