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28"/>
  </p:notesMasterIdLst>
  <p:handoutMasterIdLst>
    <p:handoutMasterId r:id="rId29"/>
  </p:handoutMasterIdLst>
  <p:sldIdLst>
    <p:sldId id="256" r:id="rId3"/>
    <p:sldId id="298" r:id="rId4"/>
    <p:sldId id="317" r:id="rId5"/>
    <p:sldId id="318" r:id="rId6"/>
    <p:sldId id="264" r:id="rId7"/>
    <p:sldId id="263" r:id="rId8"/>
    <p:sldId id="265"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104" y="44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sz="quarter" idx="1"/>
          </p:nvPr>
        </p:nvSpPr>
        <p:spPr>
          <a:xfrm>
            <a:off x="4008709" y="0"/>
            <a:ext cx="3066733" cy="468154"/>
          </a:xfrm>
          <a:prstGeom prst="rect">
            <a:avLst/>
          </a:prstGeom>
        </p:spPr>
        <p:txBody>
          <a:bodyPr vert="horz" lIns="92855" tIns="46427" rIns="92855" bIns="46427" rtlCol="0"/>
          <a:lstStyle>
            <a:lvl1pPr algn="r">
              <a:defRPr sz="1200"/>
            </a:lvl1pPr>
          </a:lstStyle>
          <a:p>
            <a:fld id="{616FA1BA-8A8E-4023-9C91-FC56F051C6FA}" type="datetimeFigureOut">
              <a:rPr lang="es-CL" smtClean="0"/>
              <a:t>13-09-2017</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09" y="8893296"/>
            <a:ext cx="3066733" cy="468154"/>
          </a:xfrm>
          <a:prstGeom prst="rect">
            <a:avLst/>
          </a:prstGeom>
        </p:spPr>
        <p:txBody>
          <a:bodyPr vert="horz" lIns="92855" tIns="46427" rIns="92855" bIns="46427"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idx="1"/>
          </p:nvPr>
        </p:nvSpPr>
        <p:spPr>
          <a:xfrm>
            <a:off x="4008709" y="0"/>
            <a:ext cx="3066733" cy="468154"/>
          </a:xfrm>
          <a:prstGeom prst="rect">
            <a:avLst/>
          </a:prstGeom>
        </p:spPr>
        <p:txBody>
          <a:bodyPr vert="horz" lIns="92855" tIns="46427" rIns="92855" bIns="46427" rtlCol="0"/>
          <a:lstStyle>
            <a:lvl1pPr algn="r">
              <a:defRPr sz="1200"/>
            </a:lvl1pPr>
          </a:lstStyle>
          <a:p>
            <a:fld id="{E2B5B10E-871D-42A9-AFA9-7078BA467708}" type="datetimeFigureOut">
              <a:rPr lang="es-CL" smtClean="0"/>
              <a:t>13-09-2017</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5" tIns="46427" rIns="92855" bIns="4642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5" tIns="46427" rIns="92855" bIns="46427"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9" y="8893296"/>
            <a:ext cx="3066733" cy="468154"/>
          </a:xfrm>
          <a:prstGeom prst="rect">
            <a:avLst/>
          </a:prstGeom>
        </p:spPr>
        <p:txBody>
          <a:bodyPr vert="horz" lIns="92855" tIns="46427" rIns="92855" bIns="46427"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13-09-2017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13-09-2017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13-09-2017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13-09-2017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13-09-2017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13-09-2017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13-09-2017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13-09-2017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13-09-2017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28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13-09-2017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18"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JULIO DE 2017</a:t>
            </a:r>
            <a:br>
              <a:rPr lang="es-CL" sz="2400" b="1" dirty="0" smtClean="0">
                <a:latin typeface="+mn-lt"/>
              </a:rPr>
            </a:br>
            <a:r>
              <a:rPr lang="es-CL" sz="2400" b="1" dirty="0" smtClean="0">
                <a:latin typeface="+mn-lt"/>
              </a:rPr>
              <a:t>PARTIDA 18:</a:t>
            </a:r>
            <a:br>
              <a:rPr lang="es-CL" sz="2400" b="1" dirty="0" smtClean="0">
                <a:latin typeface="+mn-lt"/>
              </a:rPr>
            </a:br>
            <a:r>
              <a:rPr lang="es-CL" sz="2400" b="1" dirty="0" smtClean="0">
                <a:latin typeface="+mn-lt"/>
              </a:rPr>
              <a:t>MINISTERIO DE VIVIENDA Y URBANISMO</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SEPTIEMBRE 2017</a:t>
            </a:r>
            <a:endParaRPr lang="es-CL" b="1" dirty="0">
              <a:effectLst>
                <a:outerShdw blurRad="38100" dist="38100" dir="2700000" algn="tl">
                  <a:srgbClr val="000000">
                    <a:alpha val="43137"/>
                  </a:srgbClr>
                </a:outerShdw>
              </a:effectLst>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08"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smtClean="0">
                <a:solidFill>
                  <a:srgbClr val="943634"/>
                </a:solidFill>
                <a:latin typeface="Andalus" pitchFamily="18" charset="-78"/>
                <a:ea typeface="Times New Roman"/>
                <a:cs typeface="Andalus" pitchFamily="18" charset="-78"/>
              </a:rPr>
              <a:t>U</a:t>
            </a:r>
            <a:r>
              <a:rPr lang="es-CL" sz="1600" b="1" kern="1200" dirty="0" smtClean="0">
                <a:solidFill>
                  <a:srgbClr val="943634"/>
                </a:solidFill>
                <a:latin typeface="Andalus" pitchFamily="18" charset="-78"/>
                <a:ea typeface="Times New Roman"/>
                <a:cs typeface="Andalus" pitchFamily="18" charset="-78"/>
              </a:rPr>
              <a:t>NIDAD DE ASESORÍA PRESUPUESTARIA</a:t>
            </a:r>
            <a:endParaRPr lang="es-CL" sz="1400" dirty="0" smtClean="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02. PROGRAMA 01: PARQUE METROPOLITANO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5" y="1700808"/>
            <a:ext cx="8210799"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21. PROGRAMA 01: SERVIU 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484784"/>
            <a:ext cx="811810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22. PROGRAMA 01: SERVIU 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556792"/>
            <a:ext cx="8201488"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a:xfrm>
            <a:off x="6553200" y="6453337"/>
            <a:ext cx="2133600" cy="268138"/>
          </a:xfrm>
        </p:spPr>
        <p:txBody>
          <a:bodyPr/>
          <a:lstStyle/>
          <a:p>
            <a:fld id="{66452F03-F775-4AB4-A3E9-A5A78C748C69}" type="slidenum">
              <a:rPr lang="es-CL" smtClean="0"/>
              <a:t>13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23. PROGRAMA 01: SERVIU 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484784"/>
            <a:ext cx="7920879"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24. PROGRAMA 01: SERVIU IV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556792"/>
            <a:ext cx="8210799"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25. PROGRAMA 01: SERVIU 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7" y="1556792"/>
            <a:ext cx="8210798"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26. PROGRAMA 01: SERVIU VI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223" y="1628800"/>
            <a:ext cx="8362241"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27. PROGRAMA 01:  SERVIU VII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7992887"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28. PROGRAMA 01:  SERVIU VIII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350" y="1556793"/>
            <a:ext cx="8115300"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29. PROGRAMA 01: SERVIU IX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28799"/>
            <a:ext cx="7992888" cy="47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9" name="8 Rectángulo"/>
          <p:cNvSpPr/>
          <p:nvPr/>
        </p:nvSpPr>
        <p:spPr>
          <a:xfrm>
            <a:off x="611560" y="1412776"/>
            <a:ext cx="7488832" cy="5047536"/>
          </a:xfrm>
          <a:prstGeom prst="rect">
            <a:avLst/>
          </a:prstGeom>
        </p:spPr>
        <p:txBody>
          <a:bodyPr wrap="square">
            <a:spAutoFit/>
          </a:bodyPr>
          <a:lstStyle/>
          <a:p>
            <a:r>
              <a:rPr lang="es-CL" sz="1400" b="1" dirty="0"/>
              <a:t>Antecedentes</a:t>
            </a:r>
          </a:p>
          <a:p>
            <a:r>
              <a:rPr lang="es-CL" sz="1400" dirty="0"/>
              <a:t>El proyecto de Ley de Presupuestos de 2017 planteó las siguientes metas </a:t>
            </a:r>
            <a:r>
              <a:rPr lang="es-CL" sz="1400" dirty="0" smtClean="0"/>
              <a:t>para el presente año:   </a:t>
            </a:r>
            <a:endParaRPr lang="es-CL" sz="1400" dirty="0"/>
          </a:p>
          <a:p>
            <a:pPr marL="285750" indent="-285750" algn="just">
              <a:buFont typeface="Arial" panose="020B0604020202020204" pitchFamily="34" charset="0"/>
              <a:buChar char="•"/>
            </a:pPr>
            <a:r>
              <a:rPr lang="es-CL" sz="1400" dirty="0"/>
              <a:t> Expansión de 20.524 subsidios respecto de 2016, otorgando un total de 207.679 subsidios en 2017, por un costo total de más de 60 millones de UF. Se destaca la entrega de 41.979 subsidios para los sectores vulnerables, 45.700 subsidios para los segmentos medios,  y 120.000 subsidios destinados a la reparación y mejoramiento de viviendas y su entorno.</a:t>
            </a:r>
          </a:p>
          <a:p>
            <a:pPr marL="285750" indent="-285750" algn="just">
              <a:buFont typeface="Arial" panose="020B0604020202020204" pitchFamily="34" charset="0"/>
              <a:buChar char="•"/>
            </a:pPr>
            <a:r>
              <a:rPr lang="es-CL" sz="1400" dirty="0"/>
              <a:t>Destinar  $11.771 millones para la continuación de 20 proyectos de infraestructura sanitaria, saneamiento de poblaciones y habilitaciones de terrenos.</a:t>
            </a:r>
          </a:p>
          <a:p>
            <a:pPr marL="285750" indent="-285750" algn="just">
              <a:buFont typeface="Arial" panose="020B0604020202020204" pitchFamily="34" charset="0"/>
              <a:buChar char="•"/>
            </a:pPr>
            <a:r>
              <a:rPr lang="es-CL" sz="1400" dirty="0"/>
              <a:t>Considera $5.150 millones para el inicio de 32 proyectos de construcción, conservación y/o mejoramiento de colectores de aguas lluvias y el inicio de 18 proyectos de saneamiento de población asociados a construcción de muros de contención y conservación de viviendas sociales.</a:t>
            </a:r>
          </a:p>
          <a:p>
            <a:pPr marL="285750" indent="-285750" algn="just">
              <a:buFont typeface="Arial" panose="020B0604020202020204" pitchFamily="34" charset="0"/>
              <a:buChar char="•"/>
            </a:pPr>
            <a:r>
              <a:rPr lang="es-CL" sz="1400" dirty="0"/>
              <a:t>$25.879 millones, que permitirán continuar con la ejecución de 11 proyectos en las regiones afectadas por el terremoto del 27F y dar inicio a 3 proyectos nuevos.</a:t>
            </a:r>
          </a:p>
          <a:p>
            <a:pPr marL="285750" indent="-285750" algn="just">
              <a:buFont typeface="Arial" panose="020B0604020202020204" pitchFamily="34" charset="0"/>
              <a:buChar char="•"/>
            </a:pPr>
            <a:r>
              <a:rPr lang="es-CL" sz="1400" dirty="0"/>
              <a:t>262  proyectos de inversión en barrios a lo largo del país, a través del programa Quiero Mi Barrio.</a:t>
            </a:r>
          </a:p>
          <a:p>
            <a:pPr marL="285750" indent="-285750" algn="just">
              <a:buFont typeface="Arial" panose="020B0604020202020204" pitchFamily="34" charset="0"/>
              <a:buChar char="•"/>
            </a:pPr>
            <a:r>
              <a:rPr lang="es-CL" sz="1400" dirty="0"/>
              <a:t>Cierre de 75 campamentos, que incluye obras asociadas al movimiento de las familias (de desarme, traslado y limpieza), proyectos de urbanización y de recuperación.</a:t>
            </a:r>
          </a:p>
          <a:p>
            <a:pPr marL="285750" indent="-285750" algn="just">
              <a:buFont typeface="Arial" panose="020B0604020202020204" pitchFamily="34" charset="0"/>
              <a:buChar char="•"/>
            </a:pPr>
            <a:r>
              <a:rPr lang="es-CL" sz="1400" dirty="0"/>
              <a:t> $23.634 millones para la construcción de parques urbanos, avanzando así en el cumplimiento de la meta presidencial de contar con parques en 30 comunas.</a:t>
            </a:r>
          </a:p>
          <a:p>
            <a:pPr marL="285750" indent="-285750" algn="just">
              <a:buFont typeface="Arial" panose="020B0604020202020204" pitchFamily="34" charset="0"/>
              <a:buChar char="•"/>
            </a:pPr>
            <a:r>
              <a:rPr lang="es-CL" sz="1400" dirty="0"/>
              <a:t>Contempla $29.429 millones para financiar la ejecución de 17 proyectos de construcción de </a:t>
            </a:r>
            <a:r>
              <a:rPr lang="es-CL" sz="1400" dirty="0" err="1"/>
              <a:t>ciclovías</a:t>
            </a:r>
            <a:r>
              <a:rPr lang="es-CL" sz="1400" dirty="0"/>
              <a:t>.</a:t>
            </a:r>
          </a:p>
          <a:p>
            <a:pPr marL="285750" indent="-285750" algn="just">
              <a:buFont typeface="Arial" panose="020B0604020202020204" pitchFamily="34" charset="0"/>
              <a:buChar char="•"/>
            </a:pPr>
            <a:r>
              <a:rPr lang="es-CL" sz="1400" dirty="0"/>
              <a:t> $80.702 millones para los programas </a:t>
            </a:r>
            <a:r>
              <a:rPr lang="es-CL" sz="1400" dirty="0" err="1"/>
              <a:t>concursables</a:t>
            </a:r>
            <a:r>
              <a:rPr lang="es-CL" sz="1400" dirty="0"/>
              <a:t> de Pavimentos Participativos y Rehabilitación de Espacios Públicos</a:t>
            </a:r>
            <a:r>
              <a:rPr lang="es-CL" sz="14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30. PROGRAMA 01:  SERVIU 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628800"/>
            <a:ext cx="814828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31. PROGRAMA 01:  SERVIU XI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628800"/>
            <a:ext cx="8201488" cy="4700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32. PROGRAMA 01:SERVIU XII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3" y="1484784"/>
            <a:ext cx="822007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33. PROGRAMA 01:  SERVIU XIII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8" y="1556792"/>
            <a:ext cx="8658225"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34. PROGRAMA 01: SERVIU XIV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484784"/>
            <a:ext cx="8210799" cy="4968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35. PROGRAMA 01: SERVIU XV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1628800"/>
            <a:ext cx="8258175" cy="469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3" name="2 Rectángulo"/>
          <p:cNvSpPr/>
          <p:nvPr/>
        </p:nvSpPr>
        <p:spPr>
          <a:xfrm>
            <a:off x="539552" y="1844824"/>
            <a:ext cx="7920880" cy="4401205"/>
          </a:xfrm>
          <a:prstGeom prst="rect">
            <a:avLst/>
          </a:prstGeom>
        </p:spPr>
        <p:txBody>
          <a:bodyPr wrap="square">
            <a:spAutoFit/>
          </a:bodyPr>
          <a:lstStyle/>
          <a:p>
            <a:pPr algn="just"/>
            <a:r>
              <a:rPr lang="es-CL" sz="1400" dirty="0"/>
              <a:t>El presupuesto </a:t>
            </a:r>
            <a:r>
              <a:rPr lang="es-CL" sz="1400" dirty="0" smtClean="0"/>
              <a:t>2017 </a:t>
            </a:r>
            <a:r>
              <a:rPr lang="es-CL" sz="1400" dirty="0"/>
              <a:t>del Ministerio de Vivienda y Urbanismo (MINVU) es de M$ </a:t>
            </a:r>
            <a:r>
              <a:rPr lang="es-CL" sz="1400" dirty="0" smtClean="0"/>
              <a:t>2.381.233.283, </a:t>
            </a:r>
            <a:r>
              <a:rPr lang="es-CL" sz="1400" dirty="0"/>
              <a:t>distribuido como sigue: un </a:t>
            </a:r>
            <a:r>
              <a:rPr lang="es-CL" sz="1400" dirty="0" smtClean="0"/>
              <a:t>54% </a:t>
            </a:r>
            <a:r>
              <a:rPr lang="es-CL" sz="1400" dirty="0"/>
              <a:t>a Transferencias de Capital, </a:t>
            </a:r>
            <a:r>
              <a:rPr lang="es-CL" sz="1400" dirty="0" smtClean="0"/>
              <a:t>19% </a:t>
            </a:r>
            <a:r>
              <a:rPr lang="es-CL" sz="1400" dirty="0"/>
              <a:t>a Iniciativas de Inversión, </a:t>
            </a:r>
            <a:r>
              <a:rPr lang="es-CL" sz="1400" dirty="0" smtClean="0"/>
              <a:t>5,7% </a:t>
            </a:r>
            <a:r>
              <a:rPr lang="es-CL" sz="1400" dirty="0"/>
              <a:t>a Gastos en Personal, 1</a:t>
            </a:r>
            <a:r>
              <a:rPr lang="es-CL" sz="1400" dirty="0" smtClean="0"/>
              <a:t>% </a:t>
            </a:r>
            <a:r>
              <a:rPr lang="es-CL" sz="1400" dirty="0"/>
              <a:t>Bienes y servicios de consumo, </a:t>
            </a:r>
            <a:r>
              <a:rPr lang="es-CL" sz="1400" dirty="0" smtClean="0"/>
              <a:t>0,2% </a:t>
            </a:r>
            <a:r>
              <a:rPr lang="es-CL" sz="1400" dirty="0"/>
              <a:t>Adquisición de activos no financieros y 0,06% para otros subtítulos de gasto</a:t>
            </a:r>
            <a:r>
              <a:rPr lang="es-CL" sz="1400" dirty="0" smtClean="0"/>
              <a:t>. A julio 2017  el presupuesto vigente </a:t>
            </a:r>
            <a:r>
              <a:rPr lang="es-CL" sz="1400" dirty="0"/>
              <a:t>se incrementó en </a:t>
            </a:r>
            <a:r>
              <a:rPr lang="es-CL" sz="1400" dirty="0" smtClean="0"/>
              <a:t>M$11.808.968.</a:t>
            </a:r>
            <a:endParaRPr lang="es-CL" sz="1400" dirty="0"/>
          </a:p>
          <a:p>
            <a:pPr algn="just"/>
            <a:endParaRPr lang="es-CL" sz="1400" dirty="0" smtClean="0"/>
          </a:p>
          <a:p>
            <a:pPr algn="just"/>
            <a:r>
              <a:rPr lang="es-CL" sz="1400" dirty="0" smtClean="0"/>
              <a:t>La </a:t>
            </a:r>
            <a:r>
              <a:rPr lang="es-CL" sz="1400" dirty="0"/>
              <a:t>ejecución del presupuesto </a:t>
            </a:r>
            <a:r>
              <a:rPr lang="es-CL" sz="1400" dirty="0" smtClean="0"/>
              <a:t>vigente alcanzó a  julio un 54,7%. De la ejecución  de  los subtítulos se observó que los subtítulos con mayor avance, aún cuando representan un porcentaje marginal del presupuesto del </a:t>
            </a:r>
            <a:r>
              <a:rPr lang="es-CL" sz="1400" dirty="0" err="1" smtClean="0"/>
              <a:t>Minvu</a:t>
            </a:r>
            <a:r>
              <a:rPr lang="es-CL" sz="1400" dirty="0" smtClean="0"/>
              <a:t>, fueron Otros Gastos Corrientes, Servicio de la Deuda e </a:t>
            </a:r>
            <a:r>
              <a:rPr lang="es-CL" sz="1400" dirty="0" err="1" smtClean="0"/>
              <a:t>Integros</a:t>
            </a:r>
            <a:r>
              <a:rPr lang="es-CL" sz="1400" dirty="0" smtClean="0"/>
              <a:t> al Fisco. Las Transferencias de Capital alcanzaron un 64,1% de ejecución del gasto vigente y las Iniciativas de Inversión un  37%.</a:t>
            </a:r>
          </a:p>
          <a:p>
            <a:pPr algn="just"/>
            <a:endParaRPr lang="es-CL" sz="1400" dirty="0" smtClean="0"/>
          </a:p>
          <a:p>
            <a:pPr algn="just"/>
            <a:r>
              <a:rPr lang="es-CL" sz="1400" dirty="0" smtClean="0"/>
              <a:t>Respecto a los SERVIU,  éstos en promedio lograron un 55% de ejecución del presupuesto vigente a  junio 2017. Además, se observó que SERVIU XV, SERVIU VI, SERVIU X  y SERVIU IV fueron los que alcanzaron mayores tasas de ejecución de 61,1%, 60,7% y 61,1% respectivamente de ejecución del presupuesto vigente. La menor ejecución correspondió a SERVIU II con 42,2% de ejecución del gasto vigente a julio.</a:t>
            </a:r>
          </a:p>
          <a:p>
            <a:pPr algn="just"/>
            <a:endParaRPr lang="es-CL" sz="1400" dirty="0"/>
          </a:p>
          <a:p>
            <a:pPr algn="just"/>
            <a:r>
              <a:rPr lang="es-CL" sz="1400" dirty="0" smtClean="0"/>
              <a:t>Al comparar la ejecución acumulada mensual 2016 con la del año 2017, se observa similitud en las tasas de ejecución, siendo las diferencias </a:t>
            </a:r>
            <a:r>
              <a:rPr lang="es-CL" sz="1400" dirty="0" smtClean="0"/>
              <a:t>marginales</a:t>
            </a:r>
            <a:r>
              <a:rPr lang="es-CL" sz="1400" dirty="0" smtClean="0"/>
              <a:t>, excepto en julio donde se aprecia un aceleramiento en la tasa de ejecución en 2017, donde la tasa acumulada de ejecución llegó a 55% versus el 51% observado en julio 2016.</a:t>
            </a:r>
            <a:r>
              <a:rPr lang="es-CL" sz="1400" dirty="0" smtClean="0"/>
              <a:t> </a:t>
            </a:r>
            <a:endParaRPr lang="es-CL" sz="1400" dirty="0" smtClean="0"/>
          </a:p>
        </p:txBody>
      </p:sp>
    </p:spTree>
    <p:extLst>
      <p:ext uri="{BB962C8B-B14F-4D97-AF65-F5344CB8AC3E}">
        <p14:creationId xmlns:p14="http://schemas.microsoft.com/office/powerpoint/2010/main" val="1949718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JULIO 2016-JULIO </a:t>
            </a:r>
            <a:r>
              <a:rPr lang="es-CL" sz="1800" b="1" dirty="0">
                <a:solidFill>
                  <a:schemeClr val="tx1"/>
                </a:solidFill>
                <a:ea typeface="Verdana" pitchFamily="34" charset="0"/>
                <a:cs typeface="Verdana" pitchFamily="34" charset="0"/>
              </a:rPr>
              <a:t>2017 </a:t>
            </a:r>
            <a:r>
              <a:rPr lang="es-CL" sz="1800" b="1" dirty="0" smtClean="0">
                <a:solidFill>
                  <a:schemeClr val="tx1"/>
                </a:solidFill>
                <a:ea typeface="Verdana" pitchFamily="34" charset="0"/>
                <a:cs typeface="Verdana" pitchFamily="34" charset="0"/>
              </a:rPr>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3" name="2 Rectángulo"/>
          <p:cNvSpPr/>
          <p:nvPr/>
        </p:nvSpPr>
        <p:spPr>
          <a:xfrm>
            <a:off x="539552" y="1844824"/>
            <a:ext cx="7920880" cy="1600438"/>
          </a:xfrm>
          <a:prstGeom prst="rect">
            <a:avLst/>
          </a:prstGeom>
        </p:spPr>
        <p:txBody>
          <a:bodyPr wrap="square">
            <a:spAutoFit/>
          </a:bodyPr>
          <a:lstStyle/>
          <a:p>
            <a:pPr algn="just"/>
            <a:r>
              <a:rPr lang="es-CL" sz="1400" dirty="0" smtClean="0"/>
              <a:t> </a:t>
            </a:r>
          </a:p>
          <a:p>
            <a:pPr algn="just"/>
            <a:endParaRPr lang="es-CL" sz="1400" dirty="0"/>
          </a:p>
          <a:p>
            <a:pPr algn="just"/>
            <a:endParaRPr lang="es-CL" sz="1400" dirty="0" smtClean="0"/>
          </a:p>
          <a:p>
            <a:pPr algn="just"/>
            <a:endParaRPr lang="es-CL" sz="1400" dirty="0"/>
          </a:p>
          <a:p>
            <a:pPr algn="just"/>
            <a:endParaRPr lang="es-CL" sz="1400" dirty="0" smtClean="0"/>
          </a:p>
          <a:p>
            <a:pPr algn="just"/>
            <a:endParaRPr lang="es-CL" sz="1400" dirty="0" smtClean="0"/>
          </a:p>
          <a:p>
            <a:pPr algn="just"/>
            <a:endParaRPr lang="es-CL" sz="1400" dirty="0" smtClean="0"/>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1591617"/>
            <a:ext cx="4067175"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982" y="6165304"/>
            <a:ext cx="779145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8 Marcador de texto"/>
          <p:cNvSpPr txBox="1">
            <a:spLocks/>
          </p:cNvSpPr>
          <p:nvPr/>
        </p:nvSpPr>
        <p:spPr>
          <a:xfrm>
            <a:off x="4630046" y="1628800"/>
            <a:ext cx="4041775" cy="43204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CL" sz="1200" b="1" dirty="0" smtClean="0"/>
              <a:t>Porcentaje de ejecución acumulada  respecto al presupuesto vigente, enero-julio años 2016-2017</a:t>
            </a:r>
            <a:endParaRPr lang="es-CL" sz="1200" b="1" dirty="0"/>
          </a:p>
        </p:txBody>
      </p:sp>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599" y="2276872"/>
            <a:ext cx="3711377"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98048" y="2276872"/>
            <a:ext cx="4073773"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1921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MINISTERIO DE VIVIENDA Y URBANISMO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14337" y="6093296"/>
            <a:ext cx="8406135" cy="288032"/>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467543" y="1268760"/>
            <a:ext cx="8140555" cy="31821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latin typeface="+mn-lt"/>
                <a:ea typeface="Verdana" pitchFamily="34" charset="0"/>
                <a:cs typeface="Verdana" pitchFamily="34" charset="0"/>
              </a:rPr>
              <a:t>en miles de pesos de 2017</a:t>
            </a:r>
            <a:endParaRPr lang="es-CL" sz="1600" b="1" dirty="0">
              <a:latin typeface="+mn-lt"/>
              <a:ea typeface="Verdana" pitchFamily="34" charset="0"/>
              <a:cs typeface="Verdana"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44824"/>
            <a:ext cx="7467600"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519244"/>
            <a:ext cx="8210799"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RESUMEN POR CAPÍTULOS</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dirty="0"/>
          </a:p>
        </p:txBody>
      </p:sp>
      <p:sp>
        <p:nvSpPr>
          <p:cNvPr id="8" name="3 Marcador de pie de página"/>
          <p:cNvSpPr txBox="1">
            <a:spLocks/>
          </p:cNvSpPr>
          <p:nvPr/>
        </p:nvSpPr>
        <p:spPr>
          <a:xfrm>
            <a:off x="414337" y="6376243"/>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286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628800"/>
            <a:ext cx="7992888"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7" name="1 Título"/>
          <p:cNvSpPr txBox="1">
            <a:spLocks/>
          </p:cNvSpPr>
          <p:nvPr/>
        </p:nvSpPr>
        <p:spPr>
          <a:xfrm>
            <a:off x="414336" y="725649"/>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JULIO 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CAPÍTULO 01. PROGRAMA 01: SUBSECRETARÍA DE VIVIENDA Y URBANISMO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367625"/>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700808"/>
            <a:ext cx="8353425"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02: PROGRAMA CAMPAMENTOS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762125"/>
            <a:ext cx="8353425" cy="3755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JULIO 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04: RECUPERACIÓN DE BARRIOS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952625"/>
            <a:ext cx="8353425" cy="4140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2517</TotalTime>
  <Words>1272</Words>
  <Application>Microsoft Office PowerPoint</Application>
  <PresentationFormat>Presentación en pantalla (4:3)</PresentationFormat>
  <Paragraphs>119</Paragraphs>
  <Slides>25</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25</vt:i4>
      </vt:variant>
    </vt:vector>
  </HeadingPairs>
  <TitlesOfParts>
    <vt:vector size="28" baseType="lpstr">
      <vt:lpstr>1_Tema de Office</vt:lpstr>
      <vt:lpstr>Tema de Office</vt:lpstr>
      <vt:lpstr>Imagen de mapa de bits</vt:lpstr>
      <vt:lpstr>EJECUCIÓN PRESUPUESTARIA DE GASTOS ACUMULADA A JULIO DE 2017 PARTIDA 18: MINISTERIO DE VIVIENDA Y URBANISMO</vt:lpstr>
      <vt:lpstr>EJECUCIÓN PRESUPUESTARIA DE GASTOS ACUMULADA A JULIO DE 2017  MINISTERIO DE VIVIENDA Y URBANISMO</vt:lpstr>
      <vt:lpstr>EJECUCIÓN PRESUPUESTARIA DE GASTOS ACUMULADA A JULIO DE 2017  MINISTERIO DE VIVIENDA Y URBANISMO</vt:lpstr>
      <vt:lpstr>Ejecución Presupuestaria de Gastos Acumulada a JULIO 2016-JULIO 2017  MINISTERIO DE VIVIENDA Y URBANISMO</vt:lpstr>
      <vt:lpstr>EJECUCIÓN PRESUPUESTARIA DE GASTOS ACUMULADA A JULIO 2017  PARTIDA 18 MINISTERIO DE VIVIENDA Y URBANISMO</vt:lpstr>
      <vt:lpstr>EJECUCIÓN PRESUPUESTARIA DE GASTOS ACUMULADA A JULIO DE 2017  PARTIDA 18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Soledad Larena</cp:lastModifiedBy>
  <cp:revision>165</cp:revision>
  <cp:lastPrinted>2016-07-04T14:42:46Z</cp:lastPrinted>
  <dcterms:created xsi:type="dcterms:W3CDTF">2016-06-23T13:38:47Z</dcterms:created>
  <dcterms:modified xsi:type="dcterms:W3CDTF">2017-09-13T12:56:22Z</dcterms:modified>
</cp:coreProperties>
</file>