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1"/>
  </p:notesMasterIdLst>
  <p:handoutMasterIdLst>
    <p:handoutMasterId r:id="rId42"/>
  </p:handoutMasterIdLst>
  <p:sldIdLst>
    <p:sldId id="256" r:id="rId14"/>
    <p:sldId id="298" r:id="rId15"/>
    <p:sldId id="299" r:id="rId16"/>
    <p:sldId id="322" r:id="rId17"/>
    <p:sldId id="264" r:id="rId18"/>
    <p:sldId id="263" r:id="rId19"/>
    <p:sldId id="301" r:id="rId20"/>
    <p:sldId id="321" r:id="rId21"/>
    <p:sldId id="265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0" r:id="rId30"/>
    <p:sldId id="311" r:id="rId31"/>
    <p:sldId id="312" r:id="rId32"/>
    <p:sldId id="313" r:id="rId33"/>
    <p:sldId id="314" r:id="rId34"/>
    <p:sldId id="315" r:id="rId35"/>
    <p:sldId id="323" r:id="rId36"/>
    <p:sldId id="324" r:id="rId37"/>
    <p:sldId id="317" r:id="rId38"/>
    <p:sldId id="319" r:id="rId39"/>
    <p:sldId id="318" r:id="rId4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21-09-2017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21-09-2017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JULIO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297079"/>
              </p:ext>
            </p:extLst>
          </p:nvPr>
        </p:nvGraphicFramePr>
        <p:xfrm>
          <a:off x="414336" y="1772816"/>
          <a:ext cx="82108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2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8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92067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590884"/>
              </p:ext>
            </p:extLst>
          </p:nvPr>
        </p:nvGraphicFramePr>
        <p:xfrm>
          <a:off x="414336" y="1772816"/>
          <a:ext cx="82108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7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8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55791"/>
              </p:ext>
            </p:extLst>
          </p:nvPr>
        </p:nvGraphicFramePr>
        <p:xfrm>
          <a:off x="539553" y="1585913"/>
          <a:ext cx="8085582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585913"/>
                        <a:ext cx="8085582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943941"/>
              </p:ext>
            </p:extLst>
          </p:nvPr>
        </p:nvGraphicFramePr>
        <p:xfrm>
          <a:off x="539552" y="1605030"/>
          <a:ext cx="8051885" cy="470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6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05030"/>
                        <a:ext cx="8051885" cy="4704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125833"/>
              </p:ext>
            </p:extLst>
          </p:nvPr>
        </p:nvGraphicFramePr>
        <p:xfrm>
          <a:off x="539552" y="1767433"/>
          <a:ext cx="8076272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0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67433"/>
                        <a:ext cx="8076272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17438"/>
              </p:ext>
            </p:extLst>
          </p:nvPr>
        </p:nvGraphicFramePr>
        <p:xfrm>
          <a:off x="539552" y="1689323"/>
          <a:ext cx="8085583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6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89323"/>
                        <a:ext cx="8085583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162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9212"/>
              </p:ext>
            </p:extLst>
          </p:nvPr>
        </p:nvGraphicFramePr>
        <p:xfrm>
          <a:off x="539552" y="1805781"/>
          <a:ext cx="8085583" cy="4114800"/>
        </p:xfrm>
        <a:graphic>
          <a:graphicData uri="http://schemas.openxmlformats.org/drawingml/2006/table">
            <a:tbl>
              <a:tblPr/>
              <a:tblGrid>
                <a:gridCol w="740947"/>
                <a:gridCol w="277855"/>
                <a:gridCol w="287117"/>
                <a:gridCol w="2210492"/>
                <a:gridCol w="777994"/>
                <a:gridCol w="777994"/>
                <a:gridCol w="777994"/>
                <a:gridCol w="753296"/>
                <a:gridCol w="740947"/>
                <a:gridCol w="740947"/>
              </a:tblGrid>
              <a:tr h="15240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Presupuesto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5720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Ley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% Ejecución Ley 2017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32.745.354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33.451.977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706.623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19.377.725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EN 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18.149.328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18.317.736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168.408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11.930.356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BIENES Y SERVICIOS DE CONSUMO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12.165.679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12.433.329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6.426.052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PRESTACIONES DE SEGURIDAD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Prestaciones Sociales del Empleador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Indemnización de Cargo Fiscal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CORRIENTES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 Gobierno 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Salud Pública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GASTOS CORRIENTES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Devoluciones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ADQUISICIÓN DE ACTIVOS NO FINANCIEROS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2.166.982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2.166.982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615.047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Vehículos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Mobiliario y Otros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56.636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56.636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32.561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Máquinas y Equipos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1.354.895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1.354.895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251.788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Equipos Informáticos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249.216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199.716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-49.500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Informáticos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506.234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506.234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307.164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Activos no Financieros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INICIATIVAS DE 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237.364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237.364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108.892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237.364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237.364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108.892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LA DEUDA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243.853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Deuda Flotante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223.889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243.853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SALDO FINAL DE CAJA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109464"/>
              </p:ext>
            </p:extLst>
          </p:nvPr>
        </p:nvGraphicFramePr>
        <p:xfrm>
          <a:off x="539552" y="1772816"/>
          <a:ext cx="8076272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Hoja de cálculo" r:id="rId3" imgW="7743757" imgH="2924085" progId="Excel.Sheet.8">
                  <p:embed/>
                </p:oleObj>
              </mc:Choice>
              <mc:Fallback>
                <p:oleObj name="Hoja de cálculo" r:id="rId3" imgW="77437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076272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050781"/>
              </p:ext>
            </p:extLst>
          </p:nvPr>
        </p:nvGraphicFramePr>
        <p:xfrm>
          <a:off x="539552" y="1772816"/>
          <a:ext cx="8076272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4" name="Hoja de cálculo" r:id="rId3" imgW="7743757" imgH="4143375" progId="Excel.Sheet.8">
                  <p:embed/>
                </p:oleObj>
              </mc:Choice>
              <mc:Fallback>
                <p:oleObj name="Hoja de cálculo" r:id="rId3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2816"/>
                        <a:ext cx="8076272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08986"/>
              </p:ext>
            </p:extLst>
          </p:nvPr>
        </p:nvGraphicFramePr>
        <p:xfrm>
          <a:off x="539552" y="1778099"/>
          <a:ext cx="8050759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9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78099"/>
                        <a:ext cx="8050759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Los recurso vigentes a </a:t>
            </a:r>
            <a:r>
              <a:rPr lang="es-CL" sz="1600" dirty="0" smtClean="0"/>
              <a:t>julio </a:t>
            </a:r>
            <a:r>
              <a:rPr lang="es-CL" sz="1600" dirty="0" smtClean="0"/>
              <a:t>alcanzaron a $</a:t>
            </a:r>
            <a:r>
              <a:rPr lang="es-CL" sz="1600" dirty="0" smtClean="0"/>
              <a:t>7.540.884 </a:t>
            </a:r>
            <a:r>
              <a:rPr lang="es-CL" sz="1600" dirty="0" smtClean="0"/>
              <a:t>millones, que incluyen recursos adicionales por $</a:t>
            </a:r>
            <a:r>
              <a:rPr lang="es-CL" sz="1600" dirty="0" smtClean="0"/>
              <a:t>246.325 </a:t>
            </a:r>
            <a:r>
              <a:rPr lang="es-CL" sz="1600" dirty="0" smtClean="0"/>
              <a:t>millones. En </a:t>
            </a:r>
            <a:r>
              <a:rPr lang="es-CL" sz="1600" dirty="0"/>
              <a:t>comparación con el año 2016, </a:t>
            </a:r>
            <a:r>
              <a:rPr lang="es-CL" sz="1600" dirty="0" smtClean="0"/>
              <a:t>y considerando los recursos aprobados por el Congreso nacional en la Ley de Presupuestos, se </a:t>
            </a:r>
            <a:r>
              <a:rPr lang="es-CL" sz="1600" dirty="0"/>
              <a:t>observó una </a:t>
            </a:r>
            <a:r>
              <a:rPr lang="es-CL" sz="1600" dirty="0" smtClean="0"/>
              <a:t>mayor </a:t>
            </a:r>
            <a:r>
              <a:rPr lang="es-CL" sz="1600" dirty="0"/>
              <a:t>ejecución en cerca de </a:t>
            </a:r>
            <a:r>
              <a:rPr lang="es-CL" sz="1600" dirty="0" smtClean="0"/>
              <a:t>3 </a:t>
            </a:r>
            <a:r>
              <a:rPr lang="es-CL" sz="1600" dirty="0"/>
              <a:t>puntos porcentuales</a:t>
            </a:r>
            <a:r>
              <a:rPr lang="es-CL" sz="1600" dirty="0" smtClean="0"/>
              <a:t>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Julio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finalizó en </a:t>
            </a:r>
            <a:r>
              <a:rPr lang="es-CL" sz="1600" dirty="0" smtClean="0"/>
              <a:t>$</a:t>
            </a:r>
            <a:r>
              <a:rPr lang="es-CL" sz="1600" dirty="0" smtClean="0"/>
              <a:t>4.687.073 </a:t>
            </a:r>
            <a:r>
              <a:rPr lang="es-CL" sz="1600" dirty="0" smtClean="0"/>
              <a:t>millones</a:t>
            </a:r>
            <a:r>
              <a:rPr lang="es-CL" sz="1600" dirty="0"/>
              <a:t>, equivalentes a un </a:t>
            </a:r>
            <a:r>
              <a:rPr lang="es-CL" sz="1600" dirty="0" smtClean="0"/>
              <a:t>62%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</a:t>
            </a:r>
            <a:r>
              <a:rPr lang="es-CL" sz="1600" dirty="0" smtClean="0">
                <a:latin typeface="+mn-lt"/>
              </a:rPr>
              <a:t>$125.886 </a:t>
            </a:r>
            <a:r>
              <a:rPr lang="es-CL" sz="1600" dirty="0" smtClean="0">
                <a:latin typeface="+mn-lt"/>
              </a:rPr>
              <a:t>millones a </a:t>
            </a:r>
            <a:r>
              <a:rPr lang="es-CL" sz="1600" dirty="0" smtClean="0">
                <a:latin typeface="+mn-lt"/>
              </a:rPr>
              <a:t>Julio, </a:t>
            </a:r>
            <a:r>
              <a:rPr lang="es-CL" sz="1600" dirty="0" smtClean="0">
                <a:latin typeface="+mn-lt"/>
              </a:rPr>
              <a:t>equivalentes a </a:t>
            </a:r>
            <a:r>
              <a:rPr lang="es-CL" sz="1600" dirty="0" smtClean="0">
                <a:latin typeface="+mn-lt"/>
              </a:rPr>
              <a:t>34% </a:t>
            </a:r>
            <a:r>
              <a:rPr lang="es-CL" sz="1600" dirty="0" smtClean="0">
                <a:latin typeface="+mn-lt"/>
              </a:rPr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63% ($1.016.142 </a:t>
            </a:r>
            <a:r>
              <a:rPr lang="es-CL" sz="1600" dirty="0"/>
              <a:t>millones). En este Programa, el 80% del gasto corresponde a transferencias para los Servicios de Salud. Respecto de aquellas transferencias al sector privado, se observó que el </a:t>
            </a:r>
            <a:r>
              <a:rPr lang="es-CL" sz="1600" b="1" dirty="0"/>
              <a:t>Bono Auge</a:t>
            </a:r>
            <a:r>
              <a:rPr lang="es-CL" sz="1600" dirty="0"/>
              <a:t> presentó desembolsos por </a:t>
            </a:r>
            <a:r>
              <a:rPr lang="es-CL" sz="1600" dirty="0" smtClean="0"/>
              <a:t>$</a:t>
            </a:r>
            <a:r>
              <a:rPr lang="es-CL" sz="1600" dirty="0" smtClean="0"/>
              <a:t>3.616 </a:t>
            </a:r>
            <a:r>
              <a:rPr lang="es-CL" sz="1600" dirty="0"/>
              <a:t>millones, que equivalen a </a:t>
            </a:r>
            <a:r>
              <a:rPr lang="es-CL" sz="1600" dirty="0" smtClean="0"/>
              <a:t>82%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78</a:t>
            </a:r>
            <a:r>
              <a:rPr lang="es-CL" sz="1600" dirty="0" smtClean="0"/>
              <a:t>% ($</a:t>
            </a:r>
            <a:r>
              <a:rPr lang="es-CL" sz="1600" dirty="0" smtClean="0"/>
              <a:t>168.951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</a:t>
            </a:r>
            <a:r>
              <a:rPr lang="es-CL" sz="1600" dirty="0" smtClean="0"/>
              <a:t>presentó una rebaja total de sus recursos al mes de </a:t>
            </a:r>
            <a:r>
              <a:rPr lang="es-CL" sz="1600" dirty="0" smtClean="0"/>
              <a:t>Julio. </a:t>
            </a:r>
            <a:r>
              <a:rPr lang="es-CL" sz="1600" dirty="0" smtClean="0"/>
              <a:t>El </a:t>
            </a:r>
            <a:r>
              <a:rPr lang="es-CL" sz="1600" dirty="0"/>
              <a:t>Fondo Nacional de Investigación y Desarrollo en Salud, con recursos disponible por $521 </a:t>
            </a:r>
            <a:r>
              <a:rPr lang="es-CL" sz="1600" dirty="0" smtClean="0"/>
              <a:t>millones, no presento desembolsos.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41%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50%, </a:t>
            </a:r>
            <a:r>
              <a:rPr lang="es-CL" sz="1600" dirty="0"/>
              <a:t>y el Programa de Alimentación Complementaria para el Adulto </a:t>
            </a:r>
            <a:r>
              <a:rPr lang="es-CL" sz="1600" dirty="0" smtClean="0"/>
              <a:t>Mayor, </a:t>
            </a:r>
            <a:r>
              <a:rPr lang="es-CL" sz="1600" dirty="0"/>
              <a:t>presentó  un </a:t>
            </a:r>
            <a:r>
              <a:rPr lang="es-CL" sz="1600" dirty="0" smtClean="0"/>
              <a:t>40% </a:t>
            </a:r>
            <a:r>
              <a:rPr lang="es-CL" sz="1600" dirty="0"/>
              <a:t>de gasto a </a:t>
            </a:r>
            <a:r>
              <a:rPr lang="es-CL" sz="1600" dirty="0" smtClean="0"/>
              <a:t>Julio.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402909"/>
              </p:ext>
            </p:extLst>
          </p:nvPr>
        </p:nvGraphicFramePr>
        <p:xfrm>
          <a:off x="539552" y="1697707"/>
          <a:ext cx="806371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1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97707"/>
                        <a:ext cx="8063718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064102"/>
              </p:ext>
            </p:extLst>
          </p:nvPr>
        </p:nvGraphicFramePr>
        <p:xfrm>
          <a:off x="539553" y="1783036"/>
          <a:ext cx="8065836" cy="45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6" name="Hoja de cálculo" r:id="rId3" imgW="7743757" imgH="4886325" progId="Excel.Sheet.8">
                  <p:embed/>
                </p:oleObj>
              </mc:Choice>
              <mc:Fallback>
                <p:oleObj name="Hoja de cálculo" r:id="rId3" imgW="7743757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83036"/>
                        <a:ext cx="8065836" cy="4533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901051"/>
              </p:ext>
            </p:extLst>
          </p:nvPr>
        </p:nvGraphicFramePr>
        <p:xfrm>
          <a:off x="539553" y="1733897"/>
          <a:ext cx="8085582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9" name="Hoja de cálculo" r:id="rId3" imgW="7915343" imgH="4143375" progId="Excel.Sheet.8">
                  <p:embed/>
                </p:oleObj>
              </mc:Choice>
              <mc:Fallback>
                <p:oleObj name="Hoja de cálculo" r:id="rId3" imgW="7915343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33897"/>
                        <a:ext cx="8085582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7767"/>
              </p:ext>
            </p:extLst>
          </p:nvPr>
        </p:nvGraphicFramePr>
        <p:xfrm>
          <a:off x="539553" y="1744563"/>
          <a:ext cx="808558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Hoja de cálculo" r:id="rId3" imgW="7915343" imgH="4276815" progId="Excel.Sheet.8">
                  <p:embed/>
                </p:oleObj>
              </mc:Choice>
              <mc:Fallback>
                <p:oleObj name="Hoja de cálculo" r:id="rId3" imgW="7915343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44563"/>
                        <a:ext cx="808558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460858"/>
              </p:ext>
            </p:extLst>
          </p:nvPr>
        </p:nvGraphicFramePr>
        <p:xfrm>
          <a:off x="539553" y="1679798"/>
          <a:ext cx="8085582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Hoja de cálculo" r:id="rId3" imgW="7915343" imgH="3981360" progId="Excel.Sheet.8">
                  <p:embed/>
                </p:oleObj>
              </mc:Choice>
              <mc:Fallback>
                <p:oleObj name="Hoja de cálculo" r:id="rId3" imgW="7915343" imgH="3981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679798"/>
                        <a:ext cx="8085582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734629"/>
              </p:ext>
            </p:extLst>
          </p:nvPr>
        </p:nvGraphicFramePr>
        <p:xfrm>
          <a:off x="539552" y="1831057"/>
          <a:ext cx="8076272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6" name="Hoja de cálculo" r:id="rId3" imgW="7905885" imgH="3686175" progId="Excel.Sheet.8">
                  <p:embed/>
                </p:oleObj>
              </mc:Choice>
              <mc:Fallback>
                <p:oleObj name="Hoja de cálculo" r:id="rId3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31057"/>
                        <a:ext cx="8076272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6612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01598"/>
              </p:ext>
            </p:extLst>
          </p:nvPr>
        </p:nvGraphicFramePr>
        <p:xfrm>
          <a:off x="539552" y="1769715"/>
          <a:ext cx="8085583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0" name="Hoja de cálculo" r:id="rId3" imgW="7905885" imgH="3819615" progId="Excel.Sheet.8">
                  <p:embed/>
                </p:oleObj>
              </mc:Choice>
              <mc:Fallback>
                <p:oleObj name="Hoja de cálculo" r:id="rId3" imgW="7905885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69715"/>
                        <a:ext cx="8085583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29309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026391"/>
              </p:ext>
            </p:extLst>
          </p:nvPr>
        </p:nvGraphicFramePr>
        <p:xfrm>
          <a:off x="539551" y="1754113"/>
          <a:ext cx="8085583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4" name="Hoja de cálculo" r:id="rId3" imgW="7905885" imgH="2466885" progId="Excel.Sheet.8">
                  <p:embed/>
                </p:oleObj>
              </mc:Choice>
              <mc:Fallback>
                <p:oleObj name="Hoja de cálculo" r:id="rId3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1" y="1754113"/>
                        <a:ext cx="8085583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680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la </a:t>
            </a:r>
            <a:r>
              <a:rPr lang="es-CL" sz="1600" dirty="0"/>
              <a:t>“Red Nacional de Laboratorios Ambientales</a:t>
            </a:r>
            <a:r>
              <a:rPr lang="es-CL" sz="1600" dirty="0" smtClean="0"/>
              <a:t>”, presentó una ejecución de $</a:t>
            </a:r>
            <a:r>
              <a:rPr lang="es-CL" sz="1600" dirty="0" smtClean="0"/>
              <a:t>1.272 </a:t>
            </a:r>
            <a:r>
              <a:rPr lang="es-CL" sz="1600" dirty="0" smtClean="0"/>
              <a:t>millones (</a:t>
            </a:r>
            <a:r>
              <a:rPr lang="es-CL" sz="1600" dirty="0" smtClean="0"/>
              <a:t>23% </a:t>
            </a:r>
            <a:r>
              <a:rPr lang="es-CL" sz="1600" dirty="0" smtClean="0"/>
              <a:t>de avance).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</a:t>
            </a:r>
            <a:r>
              <a:rPr lang="es-CL" sz="1600" dirty="0" smtClean="0"/>
              <a:t>del </a:t>
            </a:r>
            <a:r>
              <a:rPr lang="es-CL" sz="1600" dirty="0"/>
              <a:t>Subtítulo 33.01.004 Subsidio Fijo a la Construcción, que corresponde a uno de los pagos establecidos en el contrato de concesiones, que contempla el Primer Programa de Concesiones de Infraestructura Hospitalaria, </a:t>
            </a:r>
            <a:r>
              <a:rPr lang="es-CL" sz="1600" dirty="0" smtClean="0"/>
              <a:t>Hospital </a:t>
            </a:r>
            <a:r>
              <a:rPr lang="es-CL" sz="1600" dirty="0"/>
              <a:t>de Maipú, con desembolsos por $13.753 millones y Hospital de La Florida, con $14.899 </a:t>
            </a:r>
            <a:r>
              <a:rPr lang="es-CL" sz="1600" dirty="0" smtClean="0"/>
              <a:t>millones; llegó a un avance de un 98%.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Redes </a:t>
            </a:r>
            <a:r>
              <a:rPr lang="es-CL" sz="1600" b="1" dirty="0" smtClean="0"/>
              <a:t>Asistenciales</a:t>
            </a:r>
            <a:r>
              <a:rPr lang="es-CL" sz="1600" dirty="0" smtClean="0"/>
              <a:t> se incluyeron en </a:t>
            </a:r>
            <a:r>
              <a:rPr lang="es-CL" sz="1600" dirty="0" smtClean="0"/>
              <a:t>Julio, </a:t>
            </a:r>
            <a:r>
              <a:rPr lang="es-CL" sz="1600" dirty="0" smtClean="0"/>
              <a:t>transferencias corrientes por $2.023 millones hacia los Servicios de Salud.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59%, </a:t>
            </a:r>
            <a:r>
              <a:rPr lang="es-CL" sz="1600" dirty="0"/>
              <a:t>con un gasto total de </a:t>
            </a:r>
            <a:r>
              <a:rPr lang="es-CL" sz="1600" dirty="0" smtClean="0"/>
              <a:t>$8.571 </a:t>
            </a:r>
            <a:r>
              <a:rPr lang="es-CL" sz="1600" dirty="0"/>
              <a:t>millones. </a:t>
            </a:r>
            <a:r>
              <a:rPr lang="es-CL" sz="1600" dirty="0" smtClean="0"/>
              <a:t>El programa </a:t>
            </a:r>
            <a:r>
              <a:rPr lang="es-CL" sz="1600" b="1" dirty="0" smtClean="0"/>
              <a:t>“Atención </a:t>
            </a:r>
            <a:r>
              <a:rPr lang="es-CL" sz="1600" b="1" dirty="0"/>
              <a:t>Primaria, Ley N° 20.645 Trato Usuario”</a:t>
            </a:r>
            <a:r>
              <a:rPr lang="es-CL" sz="1600" dirty="0"/>
              <a:t> muestran cero </a:t>
            </a:r>
            <a:r>
              <a:rPr lang="es-CL" sz="1600" dirty="0" smtClean="0"/>
              <a:t>ejecución.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La </a:t>
            </a:r>
            <a:r>
              <a:rPr lang="es-CL" sz="1600" dirty="0"/>
              <a:t>ejecución de los </a:t>
            </a:r>
            <a:r>
              <a:rPr lang="es-CL" sz="1600" b="1" dirty="0"/>
              <a:t>Servicios de Salud, Hospitales y Programa de Contingencias Operacionales</a:t>
            </a:r>
            <a:r>
              <a:rPr lang="es-CL" sz="1600" dirty="0"/>
              <a:t>, </a:t>
            </a:r>
            <a:r>
              <a:rPr lang="es-CL" sz="1600"/>
              <a:t>alcanzaron </a:t>
            </a:r>
            <a:r>
              <a:rPr lang="es-CL" sz="1600" smtClean="0"/>
              <a:t>62% </a:t>
            </a:r>
            <a:r>
              <a:rPr lang="es-CL" sz="1600" dirty="0"/>
              <a:t>al mes de </a:t>
            </a:r>
            <a:r>
              <a:rPr lang="es-CL" sz="1600" dirty="0" smtClean="0"/>
              <a:t>Julio.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06151"/>
            <a:ext cx="3881234" cy="268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0" y="2006150"/>
            <a:ext cx="3881234" cy="268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092223"/>
              </p:ext>
            </p:extLst>
          </p:nvPr>
        </p:nvGraphicFramePr>
        <p:xfrm>
          <a:off x="539552" y="1988840"/>
          <a:ext cx="8068547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4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8068547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Julio 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2880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74856"/>
              </p:ext>
            </p:extLst>
          </p:nvPr>
        </p:nvGraphicFramePr>
        <p:xfrm>
          <a:off x="467545" y="1700808"/>
          <a:ext cx="8140554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Hoja de cálculo" r:id="rId4" imgW="7839143" imgH="2524035" progId="Excel.Sheet.8">
                  <p:embed/>
                </p:oleObj>
              </mc:Choice>
              <mc:Fallback>
                <p:oleObj name="Hoja de cálculo" r:id="rId4" imgW="7839143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00808"/>
                        <a:ext cx="8140554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6531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33071"/>
              </p:ext>
            </p:extLst>
          </p:nvPr>
        </p:nvGraphicFramePr>
        <p:xfrm>
          <a:off x="539552" y="1628800"/>
          <a:ext cx="810438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8104385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427878"/>
              </p:ext>
            </p:extLst>
          </p:nvPr>
        </p:nvGraphicFramePr>
        <p:xfrm>
          <a:off x="539552" y="1700808"/>
          <a:ext cx="7992888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9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7992888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024575"/>
              </p:ext>
            </p:extLst>
          </p:nvPr>
        </p:nvGraphicFramePr>
        <p:xfrm>
          <a:off x="414337" y="1564479"/>
          <a:ext cx="8201487" cy="4734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2" name="Hoja de cálculo" r:id="rId3" imgW="7591357" imgH="5962740" progId="Excel.Sheet.8">
                  <p:embed/>
                </p:oleObj>
              </mc:Choice>
              <mc:Fallback>
                <p:oleObj name="Hoja de cálculo" r:id="rId3" imgW="7591357" imgH="5962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564479"/>
                        <a:ext cx="8201487" cy="4734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1601</Words>
  <Application>Microsoft Office PowerPoint</Application>
  <PresentationFormat>Presentación en pantalla (4:3)</PresentationFormat>
  <Paragraphs>357</Paragraphs>
  <Slides>27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42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 de Microsoft Excel 97-2003</vt:lpstr>
      <vt:lpstr>EJECUCIÓN PRESUPUESTARIA DE GASTOS ACUMULADA AL MES DE JULIO DE 2017 PARTIDA 16: MINISTERIO DE SALUD</vt:lpstr>
      <vt:lpstr>Ejecución Presupuestaria de Gastos Acumulada al Mes de Julio de 2017  Ministerio de Salud</vt:lpstr>
      <vt:lpstr>Ejecución Presupuestaria de Gastos Acumulada al Mes de Julio de 2017  Ministerio de Salud</vt:lpstr>
      <vt:lpstr>Ejecución Presupuestaria de Gastos Acumulada al Mes de Julio de 2017  Ministerio de Salud</vt:lpstr>
      <vt:lpstr>Ejecución Presupuestaria de Gastos Acumulada al Mes de Julio de 2017  Partida 16 Ministerio de Salud</vt:lpstr>
      <vt:lpstr>Ejecución Presupuestaria de Gastos Acumulada al Mes de Julio  de 2017  Partida 16 Resumen por Capítulos</vt:lpstr>
      <vt:lpstr>Ejecución Presupuestaria de Gastos Acumulada al Mes de Julio de 2017  Partida 16 Resumen por Capítulos Regionalizados</vt:lpstr>
      <vt:lpstr>Ejecución Presupuestaria de Gastos Acumulada al Mes de Julio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174</cp:revision>
  <cp:lastPrinted>2016-09-09T18:41:06Z</cp:lastPrinted>
  <dcterms:created xsi:type="dcterms:W3CDTF">2016-06-23T13:38:47Z</dcterms:created>
  <dcterms:modified xsi:type="dcterms:W3CDTF">2017-09-21T13:16:33Z</dcterms:modified>
</cp:coreProperties>
</file>