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302" r:id="rId8"/>
    <p:sldId id="299" r:id="rId9"/>
    <p:sldId id="300" r:id="rId10"/>
    <p:sldId id="301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JULIO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de 10.780 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M$39.924.590, </a:t>
            </a:r>
            <a:r>
              <a:rPr lang="es-CL" sz="1600" dirty="0"/>
              <a:t>un </a:t>
            </a:r>
            <a:r>
              <a:rPr lang="es-CL" sz="1600" dirty="0" smtClean="0"/>
              <a:t>38% </a:t>
            </a:r>
            <a:r>
              <a:rPr lang="es-CL" sz="1600" dirty="0"/>
              <a:t>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</a:t>
            </a:r>
            <a:r>
              <a:rPr lang="es-CL" sz="1600" dirty="0" smtClean="0"/>
              <a:t>Servicios, distribución similar a la de 2016.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julio </a:t>
            </a:r>
            <a:r>
              <a:rPr lang="es-CL" sz="1600" dirty="0" smtClean="0"/>
              <a:t>2017 un </a:t>
            </a:r>
            <a:r>
              <a:rPr lang="es-CL" sz="1600" dirty="0" smtClean="0"/>
              <a:t> 45,8% </a:t>
            </a:r>
            <a:r>
              <a:rPr lang="es-CL" sz="1600" dirty="0" smtClean="0"/>
              <a:t>del presupuesto vigente y </a:t>
            </a:r>
            <a:r>
              <a:rPr lang="es-CL" sz="1600" dirty="0" smtClean="0"/>
              <a:t> 46,4% </a:t>
            </a:r>
            <a:r>
              <a:rPr lang="es-CL" sz="1600" dirty="0" smtClean="0"/>
              <a:t>del inicial. La diferencia se explica por el incremento del </a:t>
            </a:r>
            <a:r>
              <a:rPr lang="es-CL" sz="1600" dirty="0"/>
              <a:t>presupuesto vigente en </a:t>
            </a:r>
            <a:r>
              <a:rPr lang="es-CL" sz="1600" dirty="0" smtClean="0"/>
              <a:t>M$560.966</a:t>
            </a:r>
            <a:r>
              <a:rPr lang="es-CL" sz="1600" dirty="0" smtClean="0"/>
              <a:t>. </a:t>
            </a:r>
            <a:endParaRPr lang="es-CL" sz="1600" dirty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48,6%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julio </a:t>
            </a:r>
            <a:r>
              <a:rPr lang="es-CL" sz="1600" dirty="0" smtClean="0"/>
              <a:t>2017,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</a:t>
            </a:r>
            <a:r>
              <a:rPr lang="es-CL" sz="1600" dirty="0" smtClean="0"/>
              <a:t>55,9% </a:t>
            </a:r>
            <a:r>
              <a:rPr lang="es-CL" sz="1600" dirty="0" smtClean="0"/>
              <a:t>de ejecución del presupuesto vigente,</a:t>
            </a:r>
            <a:r>
              <a:rPr lang="es-CL" sz="1600" dirty="0" smtClean="0">
                <a:solidFill>
                  <a:srgbClr val="FF0000"/>
                </a:solidFill>
              </a:rPr>
              <a:t>  </a:t>
            </a:r>
            <a:r>
              <a:rPr lang="es-CL" sz="1600" dirty="0" smtClean="0"/>
              <a:t>el programa </a:t>
            </a:r>
            <a:r>
              <a:rPr lang="es-CL" sz="1600" dirty="0"/>
              <a:t>Regularización de la propiedad raíz  </a:t>
            </a:r>
            <a:r>
              <a:rPr lang="es-CL" sz="1600" dirty="0" smtClean="0"/>
              <a:t> 46%,  </a:t>
            </a:r>
            <a:r>
              <a:rPr lang="es-CL" sz="1600" dirty="0" smtClean="0"/>
              <a:t>el Programa Catastro acumuló </a:t>
            </a:r>
            <a:r>
              <a:rPr lang="es-CL" sz="1600" dirty="0"/>
              <a:t>un </a:t>
            </a:r>
            <a:r>
              <a:rPr lang="es-CL" sz="1600" dirty="0" smtClean="0"/>
              <a:t>39,6% </a:t>
            </a:r>
            <a:r>
              <a:rPr lang="es-CL" sz="1600" dirty="0" smtClean="0"/>
              <a:t>y Administración de Bienes un </a:t>
            </a:r>
            <a:r>
              <a:rPr lang="es-CL" sz="1600" dirty="0" smtClean="0"/>
              <a:t>53,2% </a:t>
            </a:r>
            <a:r>
              <a:rPr lang="es-CL" sz="1600" dirty="0" smtClean="0"/>
              <a:t>de ejecución respecto al presupuesto vigente a </a:t>
            </a:r>
            <a:r>
              <a:rPr lang="es-CL" sz="1600" dirty="0" smtClean="0"/>
              <a:t>julio.  </a:t>
            </a:r>
            <a:endParaRPr lang="es-CL" sz="1600" dirty="0" smtClean="0"/>
          </a:p>
          <a:p>
            <a:pPr algn="just"/>
            <a:r>
              <a:rPr lang="es-CL" sz="1600" dirty="0" smtClean="0"/>
              <a:t>Las tasas de ejecución mensual y acumulada fueron mayores en 2016 comparada con las observadas en 2017 en el primer semestre, </a:t>
            </a:r>
            <a:r>
              <a:rPr lang="es-CL" sz="1600" dirty="0" smtClean="0"/>
              <a:t>situación que se mantiene hasta julio 2017.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2016-JULIO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457200" y="1772815"/>
            <a:ext cx="4040188" cy="402059"/>
          </a:xfrm>
        </p:spPr>
        <p:txBody>
          <a:bodyPr/>
          <a:lstStyle/>
          <a:p>
            <a:r>
              <a:rPr lang="es-CL" sz="1200" dirty="0" smtClean="0"/>
              <a:t>Porcentaje ejecución mensual respecto al presupuesto inicial años 2016-2017</a:t>
            </a:r>
            <a:endParaRPr lang="es-CL" sz="1200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>
          <a:xfrm>
            <a:off x="4600330" y="1772816"/>
            <a:ext cx="4041775" cy="432048"/>
          </a:xfrm>
        </p:spPr>
        <p:txBody>
          <a:bodyPr/>
          <a:lstStyle/>
          <a:p>
            <a:r>
              <a:rPr lang="es-CL" sz="1200" dirty="0" smtClean="0"/>
              <a:t>Porcentaje de ejecución acumulada  respecto al presupuesto vigente, </a:t>
            </a:r>
            <a:r>
              <a:rPr lang="es-CL" sz="1200" dirty="0" smtClean="0"/>
              <a:t>enero-julio </a:t>
            </a:r>
            <a:r>
              <a:rPr lang="es-CL" sz="1200" dirty="0" smtClean="0"/>
              <a:t>años 2016-2017</a:t>
            </a:r>
            <a:endParaRPr lang="es-CL" sz="1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776864" cy="484163"/>
          </a:xfrm>
        </p:spPr>
        <p:txBody>
          <a:bodyPr/>
          <a:lstStyle/>
          <a:p>
            <a:r>
              <a:rPr lang="es-CL" sz="1400" dirty="0"/>
              <a:t>Fuente: Elaboración propia en base  a Informes de ejecución presupuestaria mensual de DIPRES.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403244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2420888"/>
            <a:ext cx="4117156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5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993900"/>
            <a:ext cx="7858125" cy="359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772816"/>
            <a:ext cx="7996538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8150"/>
            <a:ext cx="8004263" cy="438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960563"/>
            <a:ext cx="8004264" cy="4132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340768"/>
            <a:ext cx="7704856" cy="5010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70485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1774</TotalTime>
  <Words>493</Words>
  <Application>Microsoft Office PowerPoint</Application>
  <PresentationFormat>Presentación en pantalla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JULIO 2017 PARTIDA 14: MINISTERIO DE BIENES NACIONALES</vt:lpstr>
      <vt:lpstr>EJECUCIÓN PRESUPUESTARIA DE GASTOS ACUMULADA A JULIO DE 2017  PARTIDA 14 MINISTERIO DE BIENES NACIONALES</vt:lpstr>
      <vt:lpstr>Ejecución Presupuestaria de Gastos Acumulada a JULIO 2016-JULIO 2017  Ministerio de Bienes Nacionales</vt:lpstr>
      <vt:lpstr>EJECUCIÓN PRESUPUESTARIA DE GASTOS ACUMULADA A JULIO 2017  PARTIDA 14 MINISTERIO DE BIENES NACIONALES</vt:lpstr>
      <vt:lpstr>EJECUCIÓN PRESUPUESTARIA DE GASTOS ACUMULADA A JULIO 2017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127</cp:revision>
  <cp:lastPrinted>2016-07-14T20:27:16Z</cp:lastPrinted>
  <dcterms:created xsi:type="dcterms:W3CDTF">2016-06-23T13:38:47Z</dcterms:created>
  <dcterms:modified xsi:type="dcterms:W3CDTF">2017-09-11T15:37:11Z</dcterms:modified>
</cp:coreProperties>
</file>