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98" r:id="rId4"/>
    <p:sldId id="300" r:id="rId5"/>
    <p:sldId id="264" r:id="rId6"/>
    <p:sldId id="301" r:id="rId7"/>
    <p:sldId id="263" r:id="rId8"/>
    <p:sldId id="265" r:id="rId9"/>
    <p:sldId id="269" r:id="rId10"/>
    <p:sldId id="271" r:id="rId11"/>
    <p:sldId id="273" r:id="rId12"/>
    <p:sldId id="274" r:id="rId13"/>
    <p:sldId id="275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Julio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12: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OBRAS PÚBLICAS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septiembre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58924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03: Dirección de Obras Hidráulicas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C49929D-65A9-41A8-AABE-16DE1C91A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15134"/>
              </p:ext>
            </p:extLst>
          </p:nvPr>
        </p:nvGraphicFramePr>
        <p:xfrm>
          <a:off x="414336" y="1724101"/>
          <a:ext cx="8272464" cy="3865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Worksheet" r:id="rId3" imgW="8725024" imgH="4429080" progId="Excel.Sheet.12">
                  <p:embed/>
                </p:oleObj>
              </mc:Choice>
              <mc:Fallback>
                <p:oleObj name="Worksheet" r:id="rId3" imgW="8725024" imgH="4429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1"/>
                        <a:ext cx="8272464" cy="3865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04: Dirección de Vialidad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8B2D2CE-4659-4A29-906B-C7CDB217CB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70827"/>
              </p:ext>
            </p:extLst>
          </p:nvPr>
        </p:nvGraphicFramePr>
        <p:xfrm>
          <a:off x="414335" y="1700808"/>
          <a:ext cx="8210799" cy="476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Worksheet" r:id="rId3" imgW="8725024" imgH="5953230" progId="Excel.Sheet.12">
                  <p:embed/>
                </p:oleObj>
              </mc:Choice>
              <mc:Fallback>
                <p:oleObj name="Worksheet" r:id="rId3" imgW="8725024" imgH="59532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00808"/>
                        <a:ext cx="8210799" cy="4763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15210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06: Dirección de Obras Portuarias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FFC1E1A-5376-4489-9837-C26AAECB5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087533"/>
              </p:ext>
            </p:extLst>
          </p:nvPr>
        </p:nvGraphicFramePr>
        <p:xfrm>
          <a:off x="414336" y="1628801"/>
          <a:ext cx="8210799" cy="352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Worksheet" r:id="rId3" imgW="8725024" imgH="3743280" progId="Excel.Sheet.12">
                  <p:embed/>
                </p:oleObj>
              </mc:Choice>
              <mc:Fallback>
                <p:oleObj name="Worksheet" r:id="rId3" imgW="8725024" imgH="3743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801"/>
                        <a:ext cx="8210799" cy="3528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15719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07: Dirección de Aeropuertos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0882EB8-BD64-4C47-B2DE-C2E3139AC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589341"/>
              </p:ext>
            </p:extLst>
          </p:nvPr>
        </p:nvGraphicFramePr>
        <p:xfrm>
          <a:off x="414336" y="1724101"/>
          <a:ext cx="8210799" cy="343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Worksheet" r:id="rId3" imgW="8725024" imgH="3933900" progId="Excel.Sheet.12">
                  <p:embed/>
                </p:oleObj>
              </mc:Choice>
              <mc:Fallback>
                <p:oleObj name="Worksheet" r:id="rId3" imgW="8725024" imgH="3933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1"/>
                        <a:ext cx="8210799" cy="3433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51723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08: Administración Sistema Concesiones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C02658A-3008-4E4B-8966-00B787DB7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185605"/>
              </p:ext>
            </p:extLst>
          </p:nvPr>
        </p:nvGraphicFramePr>
        <p:xfrm>
          <a:off x="395536" y="1724101"/>
          <a:ext cx="8238911" cy="379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Worksheet" r:id="rId3" imgW="8725024" imgH="4429080" progId="Excel.Sheet.12">
                  <p:embed/>
                </p:oleObj>
              </mc:Choice>
              <mc:Fallback>
                <p:oleObj name="Worksheet" r:id="rId3" imgW="8725024" imgH="4429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24101"/>
                        <a:ext cx="8238911" cy="3793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37321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11: Dirección de Planeamiento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878A2DC-D1B4-4143-9F44-A5AD551CA7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757227"/>
              </p:ext>
            </p:extLst>
          </p:nvPr>
        </p:nvGraphicFramePr>
        <p:xfrm>
          <a:off x="414336" y="1724101"/>
          <a:ext cx="8210799" cy="3649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1"/>
                        <a:ext cx="8210799" cy="3649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12: Agua Potable Rural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55434E7-6A2B-404C-949D-6A9D78E5B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627585"/>
              </p:ext>
            </p:extLst>
          </p:nvPr>
        </p:nvGraphicFramePr>
        <p:xfrm>
          <a:off x="414336" y="1724100"/>
          <a:ext cx="8272464" cy="292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Worksheet" r:id="rId3" imgW="8725024" imgH="3171960" progId="Excel.Sheet.12">
                  <p:embed/>
                </p:oleObj>
              </mc:Choice>
              <mc:Fallback>
                <p:oleObj name="Worksheet" r:id="rId3" imgW="872502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72464" cy="2929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04, Programa 01: Dirección General de Aguas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 americanos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B5493AC-D10D-4F8A-91C3-2F5FF4923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464743"/>
              </p:ext>
            </p:extLst>
          </p:nvPr>
        </p:nvGraphicFramePr>
        <p:xfrm>
          <a:off x="428625" y="1724100"/>
          <a:ext cx="8196510" cy="378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Worksheet" r:id="rId3" imgW="8420044" imgH="4429080" progId="Excel.Sheet.12">
                  <p:embed/>
                </p:oleObj>
              </mc:Choice>
              <mc:Fallback>
                <p:oleObj name="Worksheet" r:id="rId3" imgW="8420044" imgH="4429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724100"/>
                        <a:ext cx="8196510" cy="3788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2277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05, Programa 01: Instituto Nacional de Hidráulica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84656B2-2227-46A5-8FD4-CE50B8E52A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529042"/>
              </p:ext>
            </p:extLst>
          </p:nvPr>
        </p:nvGraphicFramePr>
        <p:xfrm>
          <a:off x="414336" y="1724100"/>
          <a:ext cx="8210799" cy="3298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Worksheet" r:id="rId3" imgW="8686935" imgH="3552930" progId="Excel.Sheet.12">
                  <p:embed/>
                </p:oleObj>
              </mc:Choice>
              <mc:Fallback>
                <p:oleObj name="Worksheet" r:id="rId3" imgW="8686935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10799" cy="3298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7152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07, Programa 01: Superintendencia de Servicios Sanitarios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42243B3-4D3F-4DD1-B392-AC50CBC75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03566"/>
              </p:ext>
            </p:extLst>
          </p:nvPr>
        </p:nvGraphicFramePr>
        <p:xfrm>
          <a:off x="414336" y="1724100"/>
          <a:ext cx="8210800" cy="307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Worksheet" r:id="rId3" imgW="8401134" imgH="3552930" progId="Excel.Sheet.12">
                  <p:embed/>
                </p:oleObj>
              </mc:Choice>
              <mc:Fallback>
                <p:oleObj name="Worksheet" r:id="rId3" imgW="840113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10800" cy="307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2017 la Partida presenta un presupuesto aprobado de </a:t>
            </a:r>
            <a:r>
              <a:rPr lang="es-CL" sz="1600" b="1" dirty="0">
                <a:latin typeface="+mn-lt"/>
              </a:rPr>
              <a:t>$2.285.158 millones</a:t>
            </a:r>
            <a:r>
              <a:rPr lang="es-CL" sz="1600" dirty="0">
                <a:latin typeface="+mn-lt"/>
              </a:rPr>
              <a:t>, de los cuales un 90% se destina a iniciativas de inversión y transferencias de capital, con una participación de un 69,8% y 20,2% respectivamente, subtítulos que a julio registraron erogaciones del 46,6% y 68,2% respectivamente sobre el presupuesto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El gasto registrado del Ministerio para el mes de julio ascendió a </a:t>
            </a:r>
            <a:r>
              <a:rPr lang="es-CL" sz="1600" b="1" dirty="0">
                <a:latin typeface="+mn-lt"/>
              </a:rPr>
              <a:t>$200.653 millones</a:t>
            </a:r>
            <a:r>
              <a:rPr lang="es-CL" sz="1600" dirty="0">
                <a:latin typeface="+mn-lt"/>
              </a:rPr>
              <a:t>, es decir, un 8,8</a:t>
            </a:r>
            <a:r>
              <a:rPr lang="es-CL" sz="1600" b="1" dirty="0">
                <a:latin typeface="+mn-lt"/>
              </a:rPr>
              <a:t>%</a:t>
            </a:r>
            <a:r>
              <a:rPr lang="es-CL" sz="1600" dirty="0">
                <a:latin typeface="+mn-lt"/>
              </a:rPr>
              <a:t> respecto de la ley inicial, ejecución en sintonía respecto a igual mes del año 2016.  Con ello, la ejecución acumulada </a:t>
            </a:r>
            <a:r>
              <a:rPr lang="es-CL" sz="1600" dirty="0"/>
              <a:t>a julio de 2017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>
                <a:latin typeface="+mn-lt"/>
              </a:rPr>
              <a:t>$1.368.296 millones</a:t>
            </a:r>
            <a:r>
              <a:rPr lang="es-CL" sz="1600" dirty="0">
                <a:latin typeface="+mn-lt"/>
              </a:rPr>
              <a:t>, equivalente a un </a:t>
            </a:r>
            <a:r>
              <a:rPr lang="es-CL" sz="1600" b="1" dirty="0">
                <a:latin typeface="+mn-lt"/>
              </a:rPr>
              <a:t>55,7%</a:t>
            </a:r>
            <a:r>
              <a:rPr lang="es-CL" sz="1600" dirty="0">
                <a:latin typeface="+mn-lt"/>
              </a:rPr>
              <a:t> del presupuesto vigente y un </a:t>
            </a:r>
            <a:r>
              <a:rPr lang="es-CL" sz="1600" b="1" dirty="0">
                <a:latin typeface="+mn-lt"/>
              </a:rPr>
              <a:t>59,9%</a:t>
            </a:r>
            <a:r>
              <a:rPr lang="es-CL" sz="1600" dirty="0">
                <a:latin typeface="+mn-lt"/>
              </a:rPr>
              <a:t> del presupuesto inicial.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julio un aumento consolidado de </a:t>
            </a:r>
            <a:r>
              <a:rPr lang="es-CL" sz="1600" b="1" dirty="0"/>
              <a:t>$172.467 millones</a:t>
            </a:r>
            <a:r>
              <a:rPr lang="es-CL" sz="1600" dirty="0"/>
              <a:t>.  Destacando por su monto los aumentos registrados en el subtítulo 34 “servicio de la deuda”, con $193.796 millones, seguido por “adquisición de activos no financieros” y “gastos en personal” que experimentan incrementos de $17.921 millones y $3.405 millones respectivamente.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Por su parte los subtítulos 31 “iniciativas de inversión”, registra una disminución de $22.742 millones, seguida por el subtítulo 33 “transferencias de capital”, con $21.727 millones.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En cuanto a los programas, </a:t>
            </a:r>
            <a:r>
              <a:rPr lang="es-CL" sz="1600" b="1" dirty="0"/>
              <a:t>el 98% </a:t>
            </a:r>
            <a:r>
              <a:rPr lang="es-CL" sz="1600" dirty="0"/>
              <a:t>del presupuesto inicial, se concentra en la </a:t>
            </a:r>
            <a:r>
              <a:rPr lang="es-CL" sz="1600" b="1" dirty="0"/>
              <a:t>Dirección General de Obras Públicas, </a:t>
            </a:r>
            <a:r>
              <a:rPr lang="es-CL" sz="1600" dirty="0"/>
              <a:t>destacando a su vez, la participación de la </a:t>
            </a:r>
            <a:r>
              <a:rPr lang="es-CL" sz="1600" b="1" dirty="0"/>
              <a:t>Dirección de Vialidad </a:t>
            </a:r>
            <a:r>
              <a:rPr lang="es-CL" sz="1600" dirty="0"/>
              <a:t> que representa el 47,5% de la Partida, que alcanzó una ejecución al mes de julio de </a:t>
            </a:r>
            <a:r>
              <a:rPr lang="es-CL" sz="1600" b="1" dirty="0"/>
              <a:t>50,5%</a:t>
            </a:r>
            <a:r>
              <a:rPr lang="es-CL" sz="1600" dirty="0"/>
              <a:t> respecto al presupuesto vigente, explicado por el desembolso asociado a “iniciativas de inversión” que alcanzó los $430.641 millones, gasto que representa el 71% de las erogaciones registradas a la fecha.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La </a:t>
            </a:r>
            <a:r>
              <a:rPr lang="es-CL" sz="1600" b="1" dirty="0"/>
              <a:t>Dirección de Planeamiento </a:t>
            </a:r>
            <a:r>
              <a:rPr lang="es-CL" sz="1600" dirty="0"/>
              <a:t>es la que presenta el </a:t>
            </a:r>
            <a:r>
              <a:rPr lang="es-CL" sz="1600" b="1" dirty="0"/>
              <a:t>mayor avance con un 97%</a:t>
            </a:r>
            <a:r>
              <a:rPr lang="es-CL" sz="1600" dirty="0"/>
              <a:t>, explicado por el nivel de gasto en las transferencias de capital a Empresas Metro S.A. que a julio presenta una ejecución de </a:t>
            </a:r>
            <a:r>
              <a:rPr lang="es-CL" sz="1600" b="1" dirty="0"/>
              <a:t>97,9%, </a:t>
            </a:r>
            <a:r>
              <a:rPr lang="es-CL" sz="1600" dirty="0"/>
              <a:t>representando a su vez el 97,6% del presupuesto vigente de la Dirección.</a:t>
            </a:r>
            <a:endParaRPr lang="es-CL" sz="1600" b="1" u="sng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Mientras que la </a:t>
            </a:r>
            <a:r>
              <a:rPr lang="es-CL" sz="1600" b="1" dirty="0"/>
              <a:t>Dirección de Arquitectura </a:t>
            </a:r>
            <a:r>
              <a:rPr lang="es-CL" sz="1600" dirty="0"/>
              <a:t>es la que presenta la menor </a:t>
            </a:r>
            <a:r>
              <a:rPr lang="es-CL" sz="1600" b="1" dirty="0"/>
              <a:t>ejecución con un 43,5%</a:t>
            </a:r>
            <a:r>
              <a:rPr lang="es-CL" sz="1600" dirty="0"/>
              <a:t>.</a:t>
            </a:r>
            <a:endParaRPr lang="es-CL" sz="1600" b="1" dirty="0"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436260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4991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3E9CE2E-945C-4681-9AAB-363EB71B59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389245"/>
              </p:ext>
            </p:extLst>
          </p:nvPr>
        </p:nvGraphicFramePr>
        <p:xfrm>
          <a:off x="414338" y="1724101"/>
          <a:ext cx="8229601" cy="2641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Worksheet" r:id="rId3" imgW="8315232" imgH="2981340" progId="Excel.Sheet.12">
                  <p:embed/>
                </p:oleObj>
              </mc:Choice>
              <mc:Fallback>
                <p:oleObj name="Worksheet" r:id="rId3" imgW="8315232" imgH="29813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24101"/>
                        <a:ext cx="8229601" cy="2641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3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D1B461-FDBF-4BE4-BE92-68A72573C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90" y="1983755"/>
            <a:ext cx="4085657" cy="25202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BDF635-483B-442F-9957-D2D57BA9F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668" y="1983755"/>
            <a:ext cx="4048155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</a:rPr>
              <a:t>Julio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12,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05025" y="422721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36123F2-4DE0-4867-811F-AE8ADBEBE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179337"/>
              </p:ext>
            </p:extLst>
          </p:nvPr>
        </p:nvGraphicFramePr>
        <p:xfrm>
          <a:off x="405025" y="1700808"/>
          <a:ext cx="8210799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Worksheet" r:id="rId4" imgW="10344201" imgH="3171960" progId="Excel.Sheet.12">
                  <p:embed/>
                </p:oleObj>
              </mc:Choice>
              <mc:Fallback>
                <p:oleObj name="Worksheet" r:id="rId4" imgW="10344201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025" y="1700808"/>
                        <a:ext cx="8210799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7223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01, Programa 01: Secretaría y Administración General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535" y="123723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DE8E5D7-0F8F-4D55-A578-46259ACD7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661381"/>
              </p:ext>
            </p:extLst>
          </p:nvPr>
        </p:nvGraphicFramePr>
        <p:xfrm>
          <a:off x="414336" y="1692577"/>
          <a:ext cx="8210799" cy="307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Worksheet" r:id="rId3" imgW="8210421" imgH="3552930" progId="Excel.Sheet.12">
                  <p:embed/>
                </p:oleObj>
              </mc:Choice>
              <mc:Fallback>
                <p:oleObj name="Worksheet" r:id="rId3" imgW="8210421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92577"/>
                        <a:ext cx="8210799" cy="307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656163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01: Administración y Ejecución de Obras Públicas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047AA45-DB9A-47A7-8937-739497251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532987"/>
              </p:ext>
            </p:extLst>
          </p:nvPr>
        </p:nvGraphicFramePr>
        <p:xfrm>
          <a:off x="414336" y="1724100"/>
          <a:ext cx="8201488" cy="39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Worksheet" r:id="rId3" imgW="8725024" imgH="4505220" progId="Excel.Sheet.12">
                  <p:embed/>
                </p:oleObj>
              </mc:Choice>
              <mc:Fallback>
                <p:oleObj name="Worksheet" r:id="rId3" imgW="8725024" imgH="4505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01488" cy="395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37321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02: Dirección de Arquitectura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28A97EC-0650-4F5B-B378-D63FF376E7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489839"/>
              </p:ext>
            </p:extLst>
          </p:nvPr>
        </p:nvGraphicFramePr>
        <p:xfrm>
          <a:off x="414336" y="1675321"/>
          <a:ext cx="8220199" cy="3697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Worksheet" r:id="rId3" imgW="8725024" imgH="3933900" progId="Excel.Sheet.12">
                  <p:embed/>
                </p:oleObj>
              </mc:Choice>
              <mc:Fallback>
                <p:oleObj name="Worksheet" r:id="rId3" imgW="8725024" imgH="3933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75321"/>
                        <a:ext cx="8220199" cy="3697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960</Words>
  <Application>Microsoft Office PowerPoint</Application>
  <PresentationFormat>Presentación en pantalla (4:3)</PresentationFormat>
  <Paragraphs>82</Paragraphs>
  <Slides>19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Julio de 2017 Partida 12: MINISTERIO DE OBRAS PÚBLICAS</vt:lpstr>
      <vt:lpstr>Ejecución Presupuestaria de Gastos Acumulada al Mes de Julio de 2017  Ministerio de Obras Públicas</vt:lpstr>
      <vt:lpstr>Ejecución Presupuestaria de Gastos Acumulada al Mes de Julio de 2017  Ministerio de Obras Públicas</vt:lpstr>
      <vt:lpstr>Ejecución Presupuestaria de Gastos Acumulada al Mes de Julio de 2017  Ministerio de Obras Públicas</vt:lpstr>
      <vt:lpstr>Ejecución Presupuestaria de Gastos Acumulada al Mes de Julio de 2017  Ministerio de Obras Públicas</vt:lpstr>
      <vt:lpstr>Ejecución Presupuestaria de Gastos Acumulada al mes de Julio de 2017  Partida 12,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167</cp:revision>
  <cp:lastPrinted>2017-05-12T12:49:10Z</cp:lastPrinted>
  <dcterms:created xsi:type="dcterms:W3CDTF">2016-06-23T13:38:47Z</dcterms:created>
  <dcterms:modified xsi:type="dcterms:W3CDTF">2017-09-11T20:25:29Z</dcterms:modified>
</cp:coreProperties>
</file>