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0"/>
  </p:notesMasterIdLst>
  <p:handoutMasterIdLst>
    <p:handoutMasterId r:id="rId31"/>
  </p:handoutMasterIdLst>
  <p:sldIdLst>
    <p:sldId id="256" r:id="rId3"/>
    <p:sldId id="298" r:id="rId4"/>
    <p:sldId id="320" r:id="rId5"/>
    <p:sldId id="321" r:id="rId6"/>
    <p:sldId id="264" r:id="rId7"/>
    <p:sldId id="322" r:id="rId8"/>
    <p:sldId id="263" r:id="rId9"/>
    <p:sldId id="302" r:id="rId10"/>
    <p:sldId id="303" r:id="rId11"/>
    <p:sldId id="299" r:id="rId12"/>
    <p:sldId id="300" r:id="rId13"/>
    <p:sldId id="301" r:id="rId14"/>
    <p:sldId id="304" r:id="rId15"/>
    <p:sldId id="305" r:id="rId16"/>
    <p:sldId id="306" r:id="rId17"/>
    <p:sldId id="308" r:id="rId18"/>
    <p:sldId id="309" r:id="rId19"/>
    <p:sldId id="310" r:id="rId20"/>
    <p:sldId id="311" r:id="rId21"/>
    <p:sldId id="312" r:id="rId22"/>
    <p:sldId id="313" r:id="rId23"/>
    <p:sldId id="314" r:id="rId24"/>
    <p:sldId id="315" r:id="rId25"/>
    <p:sldId id="316" r:id="rId26"/>
    <p:sldId id="317" r:id="rId27"/>
    <p:sldId id="318" r:id="rId28"/>
    <p:sldId id="319" r:id="rId29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94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13-09-2017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13-09-2017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13-09-2017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13-09-2017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13-09-2017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13-09-2017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13-09-2017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13-09-2017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13-09-2017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13-09-2017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JULIO </a:t>
            </a:r>
            <a:r>
              <a:rPr lang="es-CL" sz="2400" b="1" dirty="0" smtClean="0">
                <a:latin typeface="+mn-lt"/>
              </a:rPr>
              <a:t>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11: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DEFENSA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SEPTIEMBRE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8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406136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ORGANISMOS DE SALUD DEL EJÉRCITO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751013"/>
            <a:ext cx="8286750" cy="4342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97352"/>
            <a:ext cx="8406135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36343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ORGANISMOS DE INDUSTRIA MILITAR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954526"/>
            <a:ext cx="8229600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65263"/>
            <a:ext cx="7560840" cy="4628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28800"/>
            <a:ext cx="8004264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dólares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036763"/>
            <a:ext cx="8076272" cy="398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588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.CAPÍTULO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07.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01: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DIRECCIÓN GENERAL DEL TERRITORIO MARÍTIMO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de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1844824"/>
            <a:ext cx="8210799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78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2000" b="1" dirty="0"/>
              <a:t>EJECUCIÓN PRESUPUESTARIA DE GASTOS ACUMULADA A </a:t>
            </a:r>
            <a:r>
              <a:rPr lang="es-CL" sz="2000" b="1" dirty="0" smtClean="0"/>
              <a:t>JULIO </a:t>
            </a:r>
            <a:r>
              <a:rPr lang="es-CL" sz="2000" b="1" dirty="0"/>
              <a:t>2017 </a:t>
            </a:r>
            <a:br>
              <a:rPr lang="es-CL" sz="2000" b="1" dirty="0"/>
            </a:br>
            <a:r>
              <a:rPr lang="es-CL" sz="2000" b="1" dirty="0"/>
              <a:t>PARTIDA 11 .CAPÍTULO </a:t>
            </a:r>
            <a:r>
              <a:rPr lang="es-CL" sz="2000" b="1" dirty="0" smtClean="0"/>
              <a:t>08. </a:t>
            </a:r>
            <a:r>
              <a:rPr lang="es-CL" sz="2000" b="1" dirty="0"/>
              <a:t>PROGRAMA 01:  </a:t>
            </a:r>
            <a:r>
              <a:rPr lang="es-CL" sz="2000" b="1" dirty="0" smtClean="0"/>
              <a:t>DIRECCIÓN </a:t>
            </a:r>
            <a:r>
              <a:rPr lang="es-CL" sz="2000" b="1" dirty="0"/>
              <a:t>DE SANIDAD 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15616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pic>
        <p:nvPicPr>
          <p:cNvPr id="204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00808"/>
            <a:ext cx="7920880" cy="4248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9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2000" b="1" dirty="0"/>
              <a:t>EJECUCIÓN PRESUPUESTARIA DE GASTOS ACUMULADA A </a:t>
            </a:r>
            <a:r>
              <a:rPr lang="es-CL" sz="2000" b="1" dirty="0" smtClean="0"/>
              <a:t>JULIO </a:t>
            </a:r>
            <a:r>
              <a:rPr lang="es-CL" sz="2000" b="1" dirty="0"/>
              <a:t>2017 </a:t>
            </a:r>
            <a:br>
              <a:rPr lang="es-CL" sz="2000" b="1" dirty="0"/>
            </a:br>
            <a:r>
              <a:rPr lang="es-CL" sz="2000" b="1" dirty="0"/>
              <a:t>PARTIDA 11 .CAPÍTULO </a:t>
            </a:r>
            <a:r>
              <a:rPr lang="es-CL" sz="2000" b="1" dirty="0" smtClean="0"/>
              <a:t>09. </a:t>
            </a:r>
            <a:r>
              <a:rPr lang="es-CL" sz="2000" b="1" dirty="0"/>
              <a:t>PROGRAMA 01:  FUERZA AÉREA DE CHILE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43608" y="6356350"/>
            <a:ext cx="684076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sz="11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pic>
        <p:nvPicPr>
          <p:cNvPr id="215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00200"/>
            <a:ext cx="7776864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67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2000" b="1" dirty="0"/>
              <a:t>EJECUCIÓN PRESUPUESTARIA DE GASTOS ACUMULADA A </a:t>
            </a:r>
            <a:r>
              <a:rPr lang="es-CL" sz="2000" b="1" dirty="0" smtClean="0"/>
              <a:t>JULIO </a:t>
            </a:r>
            <a:r>
              <a:rPr lang="es-CL" sz="2000" b="1" dirty="0"/>
              <a:t>2017 </a:t>
            </a:r>
            <a:br>
              <a:rPr lang="es-CL" sz="2000" b="1" dirty="0"/>
            </a:br>
            <a:r>
              <a:rPr lang="es-CL" sz="2000" b="1" dirty="0"/>
              <a:t>PARTIDA 11 .CAPÍTULO </a:t>
            </a:r>
            <a:r>
              <a:rPr lang="es-CL" sz="2000" b="1" dirty="0" smtClean="0"/>
              <a:t>09. </a:t>
            </a:r>
            <a:r>
              <a:rPr lang="es-CL" sz="2000" b="1" dirty="0"/>
              <a:t>PROGRAMA 01:  FUERZA AÉREA DE CHILE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dólares 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pic>
        <p:nvPicPr>
          <p:cNvPr id="225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72816"/>
            <a:ext cx="8229600" cy="4176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524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JULIO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11. </a:t>
            </a:r>
            <a:r>
              <a:rPr lang="es-CL" sz="1800" b="1" dirty="0"/>
              <a:t>PROGRAMA 01:  ORGANISMOS DE SALUD </a:t>
            </a:r>
            <a:r>
              <a:rPr lang="es-CL" sz="1800" b="1" dirty="0" smtClean="0"/>
              <a:t>DE LA FACH</a:t>
            </a:r>
            <a:br>
              <a:rPr lang="es-CL" sz="1800" b="1" dirty="0" smtClean="0"/>
            </a:br>
            <a:r>
              <a:rPr lang="es-CL" sz="1800" b="1" dirty="0"/>
              <a:t/>
            </a:r>
            <a:br>
              <a:rPr lang="es-CL" sz="1800" b="1" dirty="0"/>
            </a:br>
            <a:r>
              <a:rPr lang="es-CL" sz="1400" b="1" dirty="0" smtClean="0"/>
              <a:t>en </a:t>
            </a:r>
            <a:r>
              <a:rPr lang="es-CL" sz="1400" b="1" dirty="0"/>
              <a:t>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pic>
        <p:nvPicPr>
          <p:cNvPr id="235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55446"/>
            <a:ext cx="8229600" cy="4215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291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JULIO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18. </a:t>
            </a:r>
            <a:r>
              <a:rPr lang="es-CL" sz="1800" b="1" dirty="0"/>
              <a:t>PROGRAMA 01:  DIRECCIÓN GENERAL DE MOVILIZACIÓN NACIONAL 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pic>
        <p:nvPicPr>
          <p:cNvPr id="245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926" y="1600200"/>
            <a:ext cx="795414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364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467544" y="1429362"/>
            <a:ext cx="8280920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500" dirty="0"/>
              <a:t>Para el año </a:t>
            </a:r>
            <a:r>
              <a:rPr lang="es-CL" sz="1500" dirty="0" smtClean="0"/>
              <a:t>2017, </a:t>
            </a:r>
            <a:r>
              <a:rPr lang="es-CL" sz="1500" dirty="0"/>
              <a:t>el </a:t>
            </a:r>
            <a:r>
              <a:rPr lang="es-CL" sz="1500" dirty="0" smtClean="0"/>
              <a:t>Ministerio de Defensa, contempla 16 capítulos presupuestarios, de estos capítulos FACH, Armada , Ejercito y Estado Mayor Conjunto tienen programas presupuestarios en dólares, por ello se presentan 2 cuadros por cada uno de estos capítulos.</a:t>
            </a:r>
          </a:p>
          <a:p>
            <a:pPr algn="just"/>
            <a:r>
              <a:rPr lang="es-CL" sz="1500" dirty="0" smtClean="0"/>
              <a:t>En </a:t>
            </a:r>
            <a:r>
              <a:rPr lang="es-CL" sz="1500" dirty="0"/>
              <a:t>cuanto al presupuesto </a:t>
            </a:r>
            <a:r>
              <a:rPr lang="es-CL" sz="1500" dirty="0" smtClean="0"/>
              <a:t>2017, </a:t>
            </a:r>
            <a:r>
              <a:rPr lang="es-CL" sz="1500" dirty="0"/>
              <a:t>alcanza los </a:t>
            </a:r>
            <a:r>
              <a:rPr lang="es-CL" sz="1500" dirty="0" smtClean="0"/>
              <a:t>M$1.667.820.215, </a:t>
            </a:r>
            <a:r>
              <a:rPr lang="es-CL" sz="1500" dirty="0"/>
              <a:t>un </a:t>
            </a:r>
            <a:r>
              <a:rPr lang="es-CL" sz="1500" dirty="0" smtClean="0"/>
              <a:t>69% </a:t>
            </a:r>
            <a:r>
              <a:rPr lang="es-CL" sz="1500" dirty="0"/>
              <a:t>se destinado a Gastos en Personal; </a:t>
            </a:r>
            <a:r>
              <a:rPr lang="es-CL" sz="1500" dirty="0" smtClean="0"/>
              <a:t>19% </a:t>
            </a:r>
            <a:r>
              <a:rPr lang="es-CL" sz="1500" dirty="0"/>
              <a:t>para </a:t>
            </a:r>
            <a:r>
              <a:rPr lang="es-CL" sz="1500" dirty="0" smtClean="0"/>
              <a:t>Bienes y servicios de consumo; 3% </a:t>
            </a:r>
            <a:r>
              <a:rPr lang="es-CL" sz="1500" dirty="0"/>
              <a:t>a </a:t>
            </a:r>
            <a:r>
              <a:rPr lang="es-CL" sz="1500" dirty="0" smtClean="0"/>
              <a:t>Transferencias de capital y el restante 9% se distribuye entre </a:t>
            </a:r>
            <a:r>
              <a:rPr lang="es-CL" sz="1500" dirty="0"/>
              <a:t>los subtítulos 23 </a:t>
            </a:r>
            <a:r>
              <a:rPr lang="es-CL" sz="1500" dirty="0" smtClean="0"/>
              <a:t>, 24, 25, 26, 29, 30, 31, 32, 34 y 35.</a:t>
            </a:r>
            <a:endParaRPr lang="es-CL" sz="1500" dirty="0"/>
          </a:p>
          <a:p>
            <a:pPr algn="just"/>
            <a:r>
              <a:rPr lang="es-CL" sz="1500" dirty="0" smtClean="0"/>
              <a:t>La </a:t>
            </a:r>
            <a:r>
              <a:rPr lang="es-CL" sz="1500" dirty="0"/>
              <a:t>ejecución del presupuesto del Ministerio alcanzó </a:t>
            </a:r>
            <a:r>
              <a:rPr lang="es-CL" sz="1500" dirty="0" smtClean="0"/>
              <a:t>a </a:t>
            </a:r>
            <a:r>
              <a:rPr lang="es-CL" sz="1500" dirty="0" smtClean="0"/>
              <a:t>julio </a:t>
            </a:r>
            <a:r>
              <a:rPr lang="es-CL" sz="1500" dirty="0" smtClean="0"/>
              <a:t>2017 un </a:t>
            </a:r>
            <a:r>
              <a:rPr lang="es-CL" sz="1500" dirty="0" smtClean="0"/>
              <a:t>54,1</a:t>
            </a:r>
            <a:r>
              <a:rPr lang="es-CL" sz="1500" dirty="0" smtClean="0"/>
              <a:t>% </a:t>
            </a:r>
            <a:r>
              <a:rPr lang="es-CL" sz="1500" dirty="0" smtClean="0"/>
              <a:t>del presupuesto vigente en pesos. Asimismo, la tasa de ejecución en dólares alcanzó el  </a:t>
            </a:r>
            <a:r>
              <a:rPr lang="es-CL" sz="1500" dirty="0" smtClean="0"/>
              <a:t>46,1% </a:t>
            </a:r>
            <a:r>
              <a:rPr lang="es-CL" sz="1500" dirty="0" smtClean="0"/>
              <a:t>del presupuesto vigente.  </a:t>
            </a:r>
          </a:p>
          <a:p>
            <a:pPr algn="just"/>
            <a:r>
              <a:rPr lang="es-CL" sz="1500" dirty="0"/>
              <a:t>La ejecución promedio de los </a:t>
            </a:r>
            <a:r>
              <a:rPr lang="es-CL" sz="1500" dirty="0" smtClean="0"/>
              <a:t>programas con presupuesto en pesos </a:t>
            </a:r>
            <a:r>
              <a:rPr lang="es-CL" sz="1500" dirty="0"/>
              <a:t>fue de un </a:t>
            </a:r>
            <a:r>
              <a:rPr lang="es-CL" sz="1500" dirty="0" smtClean="0"/>
              <a:t>51,9% </a:t>
            </a:r>
            <a:r>
              <a:rPr lang="es-CL" sz="1500" dirty="0"/>
              <a:t>del presupuesto vigente a </a:t>
            </a:r>
            <a:r>
              <a:rPr lang="es-CL" sz="1500" dirty="0" smtClean="0"/>
              <a:t>julio </a:t>
            </a:r>
            <a:r>
              <a:rPr lang="es-CL" sz="1500" dirty="0" smtClean="0"/>
              <a:t>2017</a:t>
            </a:r>
            <a:r>
              <a:rPr lang="es-CL" sz="1500" dirty="0"/>
              <a:t>.</a:t>
            </a:r>
          </a:p>
          <a:p>
            <a:pPr algn="just"/>
            <a:r>
              <a:rPr lang="es-CL" sz="1500" dirty="0"/>
              <a:t>A</a:t>
            </a:r>
            <a:r>
              <a:rPr lang="es-CL" sz="1500" dirty="0" smtClean="0"/>
              <a:t>l mes de </a:t>
            </a:r>
            <a:r>
              <a:rPr lang="es-CL" sz="1500" dirty="0" smtClean="0"/>
              <a:t>julio </a:t>
            </a:r>
            <a:r>
              <a:rPr lang="es-CL" sz="1500" dirty="0" smtClean="0"/>
              <a:t>las mayores ejecuciones correspondieron a Servicio Hidrográfico y Oceanográfico de </a:t>
            </a:r>
            <a:r>
              <a:rPr lang="es-CL" sz="1500" dirty="0"/>
              <a:t>l</a:t>
            </a:r>
            <a:r>
              <a:rPr lang="es-CL" sz="1500" dirty="0" smtClean="0"/>
              <a:t>a Armada de Chile </a:t>
            </a:r>
            <a:r>
              <a:rPr lang="es-CL" sz="1500" dirty="0" smtClean="0"/>
              <a:t>65%; </a:t>
            </a:r>
            <a:r>
              <a:rPr lang="es-CL" sz="1500" dirty="0" smtClean="0"/>
              <a:t>la Subsecretaría para las FFAA </a:t>
            </a:r>
            <a:r>
              <a:rPr lang="es-CL" sz="1500" dirty="0" smtClean="0"/>
              <a:t>62,3% </a:t>
            </a:r>
            <a:r>
              <a:rPr lang="es-CL" sz="1500" dirty="0" smtClean="0"/>
              <a:t>y Organismos de Salud </a:t>
            </a:r>
            <a:r>
              <a:rPr lang="es-CL" sz="1500" dirty="0" smtClean="0"/>
              <a:t>de la FACH 58,1% </a:t>
            </a:r>
            <a:r>
              <a:rPr lang="es-CL" sz="1500" dirty="0" smtClean="0"/>
              <a:t>de los respectivos presupuestos vigentes en pesos.</a:t>
            </a:r>
          </a:p>
          <a:p>
            <a:pPr algn="just"/>
            <a:r>
              <a:rPr lang="es-CL" sz="1500" dirty="0" smtClean="0"/>
              <a:t>A </a:t>
            </a:r>
            <a:r>
              <a:rPr lang="es-CL" sz="1500" dirty="0" smtClean="0"/>
              <a:t>julio </a:t>
            </a:r>
            <a:r>
              <a:rPr lang="es-CL" sz="1500" dirty="0" smtClean="0"/>
              <a:t>el presupuesto vigente en pesos de </a:t>
            </a:r>
            <a:r>
              <a:rPr lang="es-CL" sz="1500" dirty="0"/>
              <a:t>este </a:t>
            </a:r>
            <a:r>
              <a:rPr lang="es-CL" sz="1500" dirty="0" smtClean="0"/>
              <a:t>ministerio se incrementó en </a:t>
            </a:r>
            <a:r>
              <a:rPr lang="es-CL" sz="1500" dirty="0" smtClean="0"/>
              <a:t>M$20.920.153</a:t>
            </a:r>
            <a:r>
              <a:rPr lang="es-CL" sz="1500" dirty="0" smtClean="0"/>
              <a:t>, </a:t>
            </a:r>
            <a:r>
              <a:rPr lang="es-CL" sz="1500" dirty="0" smtClean="0"/>
              <a:t>por su parte el presupuesto en dólares se incrementó en </a:t>
            </a:r>
            <a:r>
              <a:rPr lang="es-CL" sz="1500" dirty="0" smtClean="0"/>
              <a:t>US$5.123.000</a:t>
            </a:r>
            <a:r>
              <a:rPr lang="es-CL" sz="1500" dirty="0" smtClean="0"/>
              <a:t>.</a:t>
            </a:r>
            <a:endParaRPr lang="es-CL" sz="1500" dirty="0"/>
          </a:p>
          <a:p>
            <a:pPr algn="just"/>
            <a:r>
              <a:rPr lang="es-CL" sz="1500" dirty="0" smtClean="0"/>
              <a:t> En cuanto a la ejecución 2017 comparada con la del año 2016, en pesos, son coincidentes en enero y febrero, sin embargo a partir de marzo la ejecución del presupuesto vigente de 2017 se ejecuta a tasas inferiores a las observadas en 2016. Por su parte la ejecución en dólares difiere, así el mes de febrero 2017 la ejecución acumulada alcanzó un 19% , 9 puntos porcentuales más que en 2016, y el mes de mayo 2017 cae la tasa de ejecución mensual comparado con el presupuesto inicial, para converger a la misma tasa observada en 2016.</a:t>
            </a:r>
            <a:endParaRPr lang="es-CL" sz="15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JULIO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19. </a:t>
            </a:r>
            <a:r>
              <a:rPr lang="es-CL" sz="1800" b="1" dirty="0"/>
              <a:t>PROGRAMA 01:   INSTITUTO GEOGRÁFICO MILITAR</a:t>
            </a:r>
            <a:br>
              <a:rPr lang="es-CL" sz="1800" b="1" dirty="0"/>
            </a:br>
            <a:r>
              <a:rPr lang="es-CL" sz="1800" b="1" dirty="0"/>
              <a:t/>
            </a:r>
            <a:br>
              <a:rPr lang="es-CL" sz="1800" b="1" dirty="0"/>
            </a:br>
            <a:r>
              <a:rPr lang="es-CL" sz="1400" b="1" dirty="0" smtClean="0"/>
              <a:t>en </a:t>
            </a:r>
            <a:r>
              <a:rPr lang="es-CL" sz="1400" b="1" dirty="0"/>
              <a:t>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pic>
        <p:nvPicPr>
          <p:cNvPr id="256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44825"/>
            <a:ext cx="8229600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429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JULIO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20. </a:t>
            </a:r>
            <a:r>
              <a:rPr lang="es-CL" sz="1800" b="1" dirty="0"/>
              <a:t>PROGRAMA 01</a:t>
            </a:r>
            <a:r>
              <a:rPr lang="es-CL" sz="1800" b="1" dirty="0" smtClean="0"/>
              <a:t>: SERVICIO </a:t>
            </a:r>
            <a:r>
              <a:rPr lang="es-CL" sz="1800" b="1" dirty="0"/>
              <a:t>HIDROGRÁFICO Y OCEANOGRÁFICO DE LA ARMADA DE CHILE 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pic>
        <p:nvPicPr>
          <p:cNvPr id="266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44824"/>
            <a:ext cx="8229600" cy="3637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047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txBody>
          <a:bodyPr/>
          <a:lstStyle/>
          <a:p>
            <a:pPr algn="ctr"/>
            <a:r>
              <a:rPr lang="es-CL" sz="1600" b="1" dirty="0"/>
              <a:t>EJECUCIÓN PRESUPUESTARIA DE GASTOS ACUMULADA A </a:t>
            </a:r>
            <a:r>
              <a:rPr lang="es-CL" sz="1600" b="1" dirty="0" smtClean="0"/>
              <a:t>JULIO </a:t>
            </a:r>
            <a:r>
              <a:rPr lang="es-CL" sz="1600" b="1" dirty="0"/>
              <a:t>2017 </a:t>
            </a:r>
            <a:br>
              <a:rPr lang="es-CL" sz="1600" b="1" dirty="0"/>
            </a:br>
            <a:r>
              <a:rPr lang="es-CL" sz="1600" b="1" dirty="0"/>
              <a:t>PARTIDA 11 .CAPÍTULO </a:t>
            </a:r>
            <a:r>
              <a:rPr lang="es-CL" sz="1600" b="1" dirty="0" smtClean="0"/>
              <a:t>21. </a:t>
            </a:r>
            <a:r>
              <a:rPr lang="es-CL" sz="1600" b="1" dirty="0"/>
              <a:t>PROGRAMA 01:  DIRECCIÓN GENERAL DE AERONÁUTICA CIVIL </a:t>
            </a:r>
            <a:r>
              <a:rPr lang="es-CL" sz="1600" dirty="0"/>
              <a:t/>
            </a:r>
            <a:br>
              <a:rPr lang="es-CL" sz="1600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pic>
        <p:nvPicPr>
          <p:cNvPr id="276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340768"/>
            <a:ext cx="7272807" cy="4785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177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JULIO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22. </a:t>
            </a:r>
            <a:r>
              <a:rPr lang="es-CL" sz="1800" b="1" dirty="0"/>
              <a:t>PROGRAMA 01:    SERVICIO AEROFOTOGRAMÉTRICO DE LA FACH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pic>
        <p:nvPicPr>
          <p:cNvPr id="286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00808"/>
            <a:ext cx="8229600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516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pPr algn="ctr"/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JULIO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23. </a:t>
            </a:r>
            <a:r>
              <a:rPr lang="es-CL" sz="1800" b="1" dirty="0"/>
              <a:t>PROGRAMA 01:   SUBSECRETARÍA PARA LAS FUERZAS ARMADAS 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pic>
        <p:nvPicPr>
          <p:cNvPr id="296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16" y="1600200"/>
            <a:ext cx="815536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901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JULIO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24. </a:t>
            </a:r>
            <a:r>
              <a:rPr lang="es-CL" sz="1800" b="1" dirty="0"/>
              <a:t>PROGRAMA 01:   SUBSECRETARÍA DE DEFENSA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pic>
        <p:nvPicPr>
          <p:cNvPr id="307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28800"/>
            <a:ext cx="8229600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903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pPr algn="ctr"/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JULIO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25. </a:t>
            </a:r>
            <a:r>
              <a:rPr lang="es-CL" sz="1800" b="1" dirty="0"/>
              <a:t>PROGRAMA 01:   ESTADO </a:t>
            </a:r>
            <a:r>
              <a:rPr lang="es-CL" sz="1800" b="1" dirty="0" smtClean="0"/>
              <a:t>MAYOR </a:t>
            </a:r>
            <a:r>
              <a:rPr lang="es-CL" sz="1800" b="1" dirty="0"/>
              <a:t>CONJUNTO</a:t>
            </a:r>
            <a:r>
              <a:rPr lang="es-CL" sz="1800" b="1" dirty="0" smtClean="0"/>
              <a:t/>
            </a:r>
            <a:br>
              <a:rPr lang="es-CL" sz="1800" b="1" dirty="0" smtClean="0"/>
            </a:br>
            <a:r>
              <a:rPr lang="es-CL" sz="1400" b="1" dirty="0" smtClean="0"/>
              <a:t>en </a:t>
            </a:r>
            <a:r>
              <a:rPr lang="es-CL" sz="1400" b="1" dirty="0"/>
              <a:t>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pic>
        <p:nvPicPr>
          <p:cNvPr id="317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56792"/>
            <a:ext cx="8229600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316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JULIO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25. </a:t>
            </a:r>
            <a:r>
              <a:rPr lang="es-CL" sz="1800" b="1" dirty="0"/>
              <a:t>PROGRAMA 01:   ESTADO </a:t>
            </a:r>
            <a:r>
              <a:rPr lang="es-CL" sz="1800" b="1" dirty="0" smtClean="0"/>
              <a:t>MAYOR </a:t>
            </a:r>
            <a:r>
              <a:rPr lang="es-CL" sz="1800" b="1" dirty="0"/>
              <a:t>CONJUNTO</a:t>
            </a:r>
            <a:r>
              <a:rPr lang="es-CL" sz="1800" b="1" dirty="0" smtClean="0"/>
              <a:t/>
            </a:r>
            <a:br>
              <a:rPr lang="es-CL" sz="1800" b="1" dirty="0" smtClean="0"/>
            </a:br>
            <a:r>
              <a:rPr lang="es-CL" sz="1800" b="1" dirty="0"/>
              <a:t/>
            </a:r>
            <a:br>
              <a:rPr lang="es-CL" sz="1800" b="1" dirty="0"/>
            </a:br>
            <a:r>
              <a:rPr lang="es-CL" sz="1400" b="1" dirty="0" smtClean="0"/>
              <a:t>en </a:t>
            </a:r>
            <a:r>
              <a:rPr lang="es-CL" sz="1400" b="1" dirty="0"/>
              <a:t>miles de </a:t>
            </a:r>
            <a:r>
              <a:rPr lang="es-CL" sz="1400" b="1" dirty="0" smtClean="0"/>
              <a:t>dólares </a:t>
            </a:r>
            <a:r>
              <a:rPr lang="es-CL" sz="1400" b="1" dirty="0"/>
              <a:t>de </a:t>
            </a:r>
            <a:r>
              <a:rPr lang="es-CL" sz="1400" b="1" dirty="0" smtClean="0"/>
              <a:t>2017</a:t>
            </a: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pic>
        <p:nvPicPr>
          <p:cNvPr id="327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28800"/>
            <a:ext cx="8229600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031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2016-JULIO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(Pesos)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49" y="1412776"/>
            <a:ext cx="4067175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175" y="5766118"/>
            <a:ext cx="779145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8 Marcador de texto"/>
          <p:cNvSpPr txBox="1">
            <a:spLocks/>
          </p:cNvSpPr>
          <p:nvPr/>
        </p:nvSpPr>
        <p:spPr>
          <a:xfrm>
            <a:off x="4600330" y="1412776"/>
            <a:ext cx="4041775" cy="50641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sz="1200" b="1" dirty="0" smtClean="0"/>
              <a:t>Porcentaje de ejecución acumulada  respecto al presupuesto vigente, </a:t>
            </a:r>
            <a:r>
              <a:rPr lang="es-CL" sz="1200" b="1" dirty="0" smtClean="0"/>
              <a:t>enero-JULIO </a:t>
            </a:r>
            <a:r>
              <a:rPr lang="es-CL" sz="1200" b="1" dirty="0" smtClean="0"/>
              <a:t>años 2016-2017</a:t>
            </a:r>
            <a:endParaRPr lang="es-CL" sz="1200" b="1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29" y="2054224"/>
            <a:ext cx="4232001" cy="331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054225"/>
            <a:ext cx="3982234" cy="3318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739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1507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2016-JULIO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(Dólares)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49" y="1415278"/>
            <a:ext cx="4067175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177" y="5589240"/>
            <a:ext cx="779145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1024" y="1412776"/>
            <a:ext cx="4048125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054225"/>
            <a:ext cx="4032448" cy="3174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48" y="2054224"/>
            <a:ext cx="4067176" cy="317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796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3" y="1941513"/>
            <a:ext cx="8181975" cy="3647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dólares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3" y="1727127"/>
            <a:ext cx="8181975" cy="3718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501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454303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" y="1562291"/>
            <a:ext cx="8193762" cy="4531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01: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024" y="1412776"/>
            <a:ext cx="8210799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01: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dólares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1646238"/>
            <a:ext cx="7715250" cy="4447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2094</TotalTime>
  <Words>1002</Words>
  <Application>Microsoft Office PowerPoint</Application>
  <PresentationFormat>Presentación en pantalla (4:3)</PresentationFormat>
  <Paragraphs>98</Paragraphs>
  <Slides>27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0" baseType="lpstr">
      <vt:lpstr>1_Tema de Office</vt:lpstr>
      <vt:lpstr>Tema de Office</vt:lpstr>
      <vt:lpstr>Imagen de mapa de bits</vt:lpstr>
      <vt:lpstr>EJECUCIÓN PRESUPUESTARIA DE GASTOS ACUMULADA JULIO 2017 PARTIDA 11: MINISTERIO DE DEFENSA</vt:lpstr>
      <vt:lpstr>EJECUCIÓN PRESUPUESTARIA DE GASTOS ACUMULADA A JULIO DE 2017  PARTIDA 11 MINISTERIO DE DEFENSA</vt:lpstr>
      <vt:lpstr>Ejecución Presupuestaria de Gastos Acumulada a JULIO 2016-JULIO 2017 (Pesos)  PARTIDA 11 MINISTERIO DE DEFENSA</vt:lpstr>
      <vt:lpstr>Ejecución Presupuestaria de Gastos Acumulada a JULIO 2016-JULIO 2017  (Dólares) PARTIDA 11 MINISTERIO DE DEFENSA</vt:lpstr>
      <vt:lpstr>EJECUCIÓN PRESUPUESTARIA DE GASTOS ACUMULADA A JULIO 2017  PARTIDA 11 MINISTERIO DE DEFENSA</vt:lpstr>
      <vt:lpstr>EJECUCIÓN PRESUPUESTARIA DE GASTOS ACUMULADA A JULIO 2017  PARTIDA 11 MINISTERIO DE DEFENSA</vt:lpstr>
      <vt:lpstr>EJECUCIÓN PRESUPUESTARIA DE GASTOS ACUMULADA A JULIO 2017  PARTIDA 11 MINISTERIO DE DEFENSA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EJECUCIÓN PRESUPUESTARIA DE GASTOS ACUMULADA A JULIO 2017  PARTIDA 11 .CAPÍTULO 08. PROGRAMA 01:  DIRECCIÓN DE SANIDAD  en miles de pesos de 2017 </vt:lpstr>
      <vt:lpstr>EJECUCIÓN PRESUPUESTARIA DE GASTOS ACUMULADA A JULIO 2017  PARTIDA 11 .CAPÍTULO 09. PROGRAMA 01:  FUERZA AÉREA DE CHILE en miles de pesos de 2017 </vt:lpstr>
      <vt:lpstr>EJECUCIÓN PRESUPUESTARIA DE GASTOS ACUMULADA A JULIO 2017  PARTIDA 11 .CAPÍTULO 09. PROGRAMA 01:  FUERZA AÉREA DE CHILE en miles de dólares de 2017 </vt:lpstr>
      <vt:lpstr>EJECUCIÓN PRESUPUESTARIA DE GASTOS ACUMULADA A JULIO 2017  PARTIDA 11 .CAPÍTULO 11. PROGRAMA 01:  ORGANISMOS DE SALUD DE LA FACH  en miles de pesos de 2017 </vt:lpstr>
      <vt:lpstr>EJECUCIÓN PRESUPUESTARIA DE GASTOS ACUMULADA A JULIO 2017  PARTIDA 11 .CAPÍTULO 18. PROGRAMA 01:  DIRECCIÓN GENERAL DE MOVILIZACIÓN NACIONAL  en miles de pesos de 2017 </vt:lpstr>
      <vt:lpstr>EJECUCIÓN PRESUPUESTARIA DE GASTOS ACUMULADA A JULIO 2017  PARTIDA 11 .CAPÍTULO 19. PROGRAMA 01:   INSTITUTO GEOGRÁFICO MILITAR  en miles de pesos de 2017 </vt:lpstr>
      <vt:lpstr>EJECUCIÓN PRESUPUESTARIA DE GASTOS ACUMULADA A JULIO 2017  PARTIDA 11 .CAPÍTULO 20. PROGRAMA 01: SERVICIO HIDROGRÁFICO Y OCEANOGRÁFICO DE LA ARMADA DE CHILE  en miles de pesos de 2017 </vt:lpstr>
      <vt:lpstr>EJECUCIÓN PRESUPUESTARIA DE GASTOS ACUMULADA A JULIO 2017  PARTIDA 11 .CAPÍTULO 21. PROGRAMA 01:  DIRECCIÓN GENERAL DE AERONÁUTICA CIVIL  en miles de pesos de 2017 </vt:lpstr>
      <vt:lpstr>EJECUCIÓN PRESUPUESTARIA DE GASTOS ACUMULADA A JULIO 2017  PARTIDA 11 .CAPÍTULO 22. PROGRAMA 01:    SERVICIO AEROFOTOGRAMÉTRICO DE LA FACH en miles de pesos de 2017 </vt:lpstr>
      <vt:lpstr>EJECUCIÓN PRESUPUESTARIA DE GASTOS ACUMULADA A JULIO 2017  PARTIDA 11 .CAPÍTULO 23. PROGRAMA 01:   SUBSECRETARÍA PARA LAS FUERZAS ARMADAS  en miles de pesos de 2017 </vt:lpstr>
      <vt:lpstr>EJECUCIÓN PRESUPUESTARIA DE GASTOS ACUMULADA A JULIO 2017  PARTIDA 11 .CAPÍTULO 24. PROGRAMA 01:   SUBSECRETARÍA DE DEFENSA en miles de pesos de 2017 </vt:lpstr>
      <vt:lpstr>EJECUCIÓN PRESUPUESTARIA DE GASTOS ACUMULADA A JULIO 2017  PARTIDA 11 .CAPÍTULO 25. PROGRAMA 01:   ESTADO MAYOR CONJUNTO en miles de pesos de 2017 </vt:lpstr>
      <vt:lpstr>EJECUCIÓN PRESUPUESTARIA DE GASTOS ACUMULADA A JULIO 2017  PARTIDA 11 .CAPÍTULO 25. PROGRAMA 01:   ESTADO MAYOR CONJUNTO  en miles de dólares de 2017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Soledad Larena</cp:lastModifiedBy>
  <cp:revision>145</cp:revision>
  <cp:lastPrinted>2016-07-14T20:27:16Z</cp:lastPrinted>
  <dcterms:created xsi:type="dcterms:W3CDTF">2016-06-23T13:38:47Z</dcterms:created>
  <dcterms:modified xsi:type="dcterms:W3CDTF">2017-09-13T20:46:21Z</dcterms:modified>
</cp:coreProperties>
</file>