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299" r:id="rId5"/>
    <p:sldId id="301" r:id="rId6"/>
    <p:sldId id="303" r:id="rId7"/>
    <p:sldId id="264" r:id="rId8"/>
    <p:sldId id="263" r:id="rId9"/>
    <p:sldId id="265" r:id="rId10"/>
    <p:sldId id="300" r:id="rId11"/>
    <p:sldId id="268" r:id="rId12"/>
    <p:sldId id="269" r:id="rId13"/>
    <p:sldId id="271" r:id="rId14"/>
    <p:sldId id="273" r:id="rId15"/>
    <p:sldId id="302" r:id="rId16"/>
    <p:sldId id="274" r:id="rId17"/>
    <p:sldId id="275" r:id="rId18"/>
    <p:sldId id="276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20-09-2017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JULIO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576695"/>
              </p:ext>
            </p:extLst>
          </p:nvPr>
        </p:nvGraphicFramePr>
        <p:xfrm>
          <a:off x="414336" y="1824038"/>
          <a:ext cx="8210799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Hoja de cálculo" r:id="rId3" imgW="8734357" imgH="3209835" progId="Excel.Sheet.8">
                  <p:embed/>
                </p:oleObj>
              </mc:Choice>
              <mc:Fallback>
                <p:oleObj name="Hoja de cálculo" r:id="rId3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10799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407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42049"/>
              </p:ext>
            </p:extLst>
          </p:nvPr>
        </p:nvGraphicFramePr>
        <p:xfrm>
          <a:off x="414336" y="1700808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Hoja de cálculo" r:id="rId3" imgW="8734357" imgH="3076665" progId="Excel.Sheet.8">
                  <p:embed/>
                </p:oleObj>
              </mc:Choice>
              <mc:Fallback>
                <p:oleObj name="Hoja de cálculo" r:id="rId3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13265"/>
              </p:ext>
            </p:extLst>
          </p:nvPr>
        </p:nvGraphicFramePr>
        <p:xfrm>
          <a:off x="414336" y="1772816"/>
          <a:ext cx="8210799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04526"/>
              </p:ext>
            </p:extLst>
          </p:nvPr>
        </p:nvGraphicFramePr>
        <p:xfrm>
          <a:off x="467544" y="1916832"/>
          <a:ext cx="8157591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57591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47029"/>
              </p:ext>
            </p:extLst>
          </p:nvPr>
        </p:nvGraphicFramePr>
        <p:xfrm>
          <a:off x="414336" y="1868041"/>
          <a:ext cx="8210799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041"/>
                        <a:ext cx="8210799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67828"/>
              </p:ext>
            </p:extLst>
          </p:nvPr>
        </p:nvGraphicFramePr>
        <p:xfrm>
          <a:off x="414337" y="1727820"/>
          <a:ext cx="82108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27820"/>
                        <a:ext cx="82108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483389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0162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01753"/>
              </p:ext>
            </p:extLst>
          </p:nvPr>
        </p:nvGraphicFramePr>
        <p:xfrm>
          <a:off x="414336" y="1628800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Hoja de cálculo" r:id="rId3" imgW="8734357" imgH="4295685" progId="Excel.Sheet.8">
                  <p:embed/>
                </p:oleObj>
              </mc:Choice>
              <mc:Fallback>
                <p:oleObj name="Hoja de cálculo" r:id="rId3" imgW="87343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</a:t>
            </a:r>
            <a:r>
              <a:rPr lang="es-CL" sz="1600" dirty="0" smtClean="0"/>
              <a:t>Julio, </a:t>
            </a:r>
            <a:r>
              <a:rPr lang="es-CL" sz="1600" dirty="0" smtClean="0"/>
              <a:t>el presupuesto vigente de esta Partida Presupuestaria alcanzó a $</a:t>
            </a:r>
            <a:r>
              <a:rPr lang="es-CL" sz="1600" dirty="0" smtClean="0"/>
              <a:t>1.141.178 </a:t>
            </a:r>
            <a:r>
              <a:rPr lang="es-CL" sz="1600" dirty="0" smtClean="0"/>
              <a:t>millones, que incluyen recursos adicionales por $</a:t>
            </a:r>
            <a:r>
              <a:rPr lang="es-CL" sz="1600" dirty="0" smtClean="0"/>
              <a:t>13.815 </a:t>
            </a:r>
            <a:r>
              <a:rPr lang="es-CL" sz="1600" dirty="0" smtClean="0"/>
              <a:t>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Julio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$636.790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55%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la inclusión de 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3%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Julio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28%.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</a:t>
            </a:r>
            <a:r>
              <a:rPr lang="es-ES" sz="1600" dirty="0" smtClean="0"/>
              <a:t>11%.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Julio </a:t>
            </a:r>
            <a:r>
              <a:rPr lang="es-ES" sz="1600" dirty="0"/>
              <a:t>de </a:t>
            </a:r>
            <a:r>
              <a:rPr lang="es-ES" sz="1600" dirty="0" smtClean="0"/>
              <a:t>2017 ha ejecutado un 81% 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39%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$2.942 millones </a:t>
            </a:r>
            <a:r>
              <a:rPr lang="es-ES" sz="1600" dirty="0" smtClean="0"/>
              <a:t>(33% </a:t>
            </a:r>
            <a:r>
              <a:rPr lang="es-ES" sz="1600" dirty="0" smtClean="0"/>
              <a:t>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49% </a:t>
            </a:r>
            <a:r>
              <a:rPr lang="es-CL" sz="1600" dirty="0" smtClean="0"/>
              <a:t>($</a:t>
            </a:r>
            <a:r>
              <a:rPr lang="es-CL" sz="1600" dirty="0" smtClean="0"/>
              <a:t>4.743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</a:t>
            </a:r>
            <a:r>
              <a:rPr lang="es-CL" sz="1600" dirty="0" smtClean="0"/>
              <a:t>$38 </a:t>
            </a:r>
            <a:r>
              <a:rPr lang="es-CL" sz="1600" dirty="0" smtClean="0"/>
              <a:t>millones </a:t>
            </a:r>
            <a:r>
              <a:rPr lang="es-CL" sz="1600" dirty="0" smtClean="0"/>
              <a:t>(32% </a:t>
            </a:r>
            <a:r>
              <a:rPr lang="es-CL" sz="1600" dirty="0" smtClean="0"/>
              <a:t>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Julio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$95.461 </a:t>
            </a:r>
            <a:r>
              <a:rPr lang="es-CL" sz="1600" dirty="0"/>
              <a:t>millones </a:t>
            </a:r>
            <a:r>
              <a:rPr lang="es-CL" sz="1600" dirty="0" smtClean="0"/>
              <a:t>(65%)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dirty="0" smtClean="0"/>
              <a:t>$11.236 </a:t>
            </a:r>
            <a:r>
              <a:rPr lang="es-CL" sz="1600" dirty="0"/>
              <a:t>millones </a:t>
            </a:r>
            <a:r>
              <a:rPr lang="es-CL" sz="1600" dirty="0" smtClean="0"/>
              <a:t>(</a:t>
            </a:r>
            <a:r>
              <a:rPr lang="es-CL" sz="1600" dirty="0" smtClean="0"/>
              <a:t>48%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Julio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2543"/>
            <a:ext cx="3936755" cy="238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5325"/>
            <a:ext cx="3960440" cy="240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58727"/>
              </p:ext>
            </p:extLst>
          </p:nvPr>
        </p:nvGraphicFramePr>
        <p:xfrm>
          <a:off x="519113" y="1772816"/>
          <a:ext cx="81057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772816"/>
                        <a:ext cx="81057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Julio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54464"/>
              </p:ext>
            </p:extLst>
          </p:nvPr>
        </p:nvGraphicFramePr>
        <p:xfrm>
          <a:off x="414337" y="1701155"/>
          <a:ext cx="820148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1155"/>
                        <a:ext cx="8201488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17462"/>
              </p:ext>
            </p:extLst>
          </p:nvPr>
        </p:nvGraphicFramePr>
        <p:xfrm>
          <a:off x="425574" y="1628800"/>
          <a:ext cx="8178874" cy="461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Hoja de cálculo" r:id="rId3" imgW="8724900" imgH="4924335" progId="Excel.Sheet.8">
                  <p:embed/>
                </p:oleObj>
              </mc:Choice>
              <mc:Fallback>
                <p:oleObj name="Hoja de cálculo" r:id="rId3" imgW="8724900" imgH="4924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574" y="1628800"/>
                        <a:ext cx="8178874" cy="4616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869055"/>
              </p:ext>
            </p:extLst>
          </p:nvPr>
        </p:nvGraphicFramePr>
        <p:xfrm>
          <a:off x="395535" y="1988840"/>
          <a:ext cx="82296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988840"/>
                        <a:ext cx="822960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991</Words>
  <Application>Microsoft Office PowerPoint</Application>
  <PresentationFormat>Presentación en pantalla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JULIO DE 2017 PARTIDA 10: MINISTERIO DE JUSTICIA</vt:lpstr>
      <vt:lpstr>Ejecución Presupuestaria de Gastos Acumulada al mes de Julio de 2017  Ministerio de Justicia</vt:lpstr>
      <vt:lpstr>Ejecución Presupuestaria de Gastos Acumulada al mes de Julio de 2017  Ministerio de Justicia</vt:lpstr>
      <vt:lpstr>Ejecución Presupuestaria de Gastos Acumulada al mes de Julio de 2017  Ministerio de Justicia</vt:lpstr>
      <vt:lpstr>Ejecución Presupuestaria de Gastos Acumulada al mes de Julio de 2017  Ministerio de Justicia</vt:lpstr>
      <vt:lpstr>Ejecución Presupuestaria de Gastos Acumulada al mes de Julio de 2017  Ministerio de Justicia</vt:lpstr>
      <vt:lpstr>Ejecución Presupuestaria de Gastos Acumulada al mes de Julio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169</cp:revision>
  <cp:lastPrinted>2016-10-20T14:15:11Z</cp:lastPrinted>
  <dcterms:created xsi:type="dcterms:W3CDTF">2016-06-23T13:38:47Z</dcterms:created>
  <dcterms:modified xsi:type="dcterms:W3CDTF">2017-09-20T13:30:51Z</dcterms:modified>
</cp:coreProperties>
</file>