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9"/>
  </p:notesMasterIdLst>
  <p:handoutMasterIdLst>
    <p:handoutMasterId r:id="rId40"/>
  </p:handoutMasterIdLst>
  <p:sldIdLst>
    <p:sldId id="256" r:id="rId3"/>
    <p:sldId id="298" r:id="rId4"/>
    <p:sldId id="336" r:id="rId5"/>
    <p:sldId id="335" r:id="rId6"/>
    <p:sldId id="264" r:id="rId7"/>
    <p:sldId id="263" r:id="rId8"/>
    <p:sldId id="265" r:id="rId9"/>
    <p:sldId id="299" r:id="rId10"/>
    <p:sldId id="300" r:id="rId11"/>
    <p:sldId id="301" r:id="rId12"/>
    <p:sldId id="302" r:id="rId13"/>
    <p:sldId id="303" r:id="rId14"/>
    <p:sldId id="304" r:id="rId15"/>
    <p:sldId id="305" r:id="rId16"/>
    <p:sldId id="329" r:id="rId17"/>
    <p:sldId id="310" r:id="rId18"/>
    <p:sldId id="330" r:id="rId19"/>
    <p:sldId id="311" r:id="rId20"/>
    <p:sldId id="312" r:id="rId21"/>
    <p:sldId id="313" r:id="rId22"/>
    <p:sldId id="314" r:id="rId23"/>
    <p:sldId id="315" r:id="rId24"/>
    <p:sldId id="316" r:id="rId25"/>
    <p:sldId id="317" r:id="rId26"/>
    <p:sldId id="318" r:id="rId27"/>
    <p:sldId id="319" r:id="rId28"/>
    <p:sldId id="320" r:id="rId29"/>
    <p:sldId id="321" r:id="rId30"/>
    <p:sldId id="322" r:id="rId31"/>
    <p:sldId id="323" r:id="rId32"/>
    <p:sldId id="324" r:id="rId33"/>
    <p:sldId id="325" r:id="rId34"/>
    <p:sldId id="326" r:id="rId35"/>
    <p:sldId id="327" r:id="rId36"/>
    <p:sldId id="334" r:id="rId37"/>
    <p:sldId id="328" r:id="rId38"/>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100" d="100"/>
          <a:sy n="100" d="100"/>
        </p:scale>
        <p:origin x="-984" y="44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13-09-2017</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13-09-2017</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13-09-2017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13-09-2017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13-09-2017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13-09-2017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13-09-2017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13-09-2017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13-09-2017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0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13-09-2017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42"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www.dipres.gob.cl/594/articles-149470_Prioridades_periodo_2017.pdf"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JULIO 2017</a:t>
            </a:r>
            <a:br>
              <a:rPr lang="es-CL" sz="2400" b="1" dirty="0" smtClean="0">
                <a:latin typeface="+mn-lt"/>
              </a:rPr>
            </a:br>
            <a:r>
              <a:rPr lang="es-CL" sz="2400" b="1" dirty="0" smtClean="0">
                <a:latin typeface="+mn-lt"/>
              </a:rPr>
              <a:t>PARTIDA 09:</a:t>
            </a:r>
            <a:br>
              <a:rPr lang="es-CL" sz="2400" b="1" dirty="0" smtClean="0">
                <a:latin typeface="+mn-lt"/>
              </a:rPr>
            </a:br>
            <a:r>
              <a:rPr lang="es-CL" sz="2400" b="1" dirty="0" smtClean="0">
                <a:latin typeface="+mn-lt"/>
              </a:rPr>
              <a:t>MINISTERIO DE EDUCACIÓN</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SEPTIEMBRE 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31"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79457"/>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04: DESARROLLO CURRICULAR Y EVALUACIÓN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224" y="1556792"/>
            <a:ext cx="836224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08: APOYO Y SUPERVISIÓN DE ESTABLECIMIENTOS EDUCACIONALES SUBVENCIONADOS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293660"/>
            <a:ext cx="8229600" cy="3351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224" y="1844824"/>
            <a:ext cx="8238911" cy="4104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11: RECURSOS EDUCATIVOS</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772816"/>
            <a:ext cx="8334128" cy="432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12 FORTALECIMIENTO DE LA EDUCACIÓN ESCOLAR PÚBLICA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293660"/>
            <a:ext cx="8229600" cy="3351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8085583" cy="4536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20: SUBVENCIONES A LOS ESTABLECIMIENTOS EDUCACIONALES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988840"/>
            <a:ext cx="8334128"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20: SUBVENCIONES A LOS ESTABLECIMIENTOS EDUCACIONALES -CONTINUACION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790700"/>
            <a:ext cx="8201488" cy="430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3528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21: </a:t>
            </a:r>
            <a:r>
              <a:rPr lang="es-CL" sz="1600" b="1" dirty="0">
                <a:solidFill>
                  <a:schemeClr val="tx1"/>
                </a:solidFill>
                <a:ea typeface="Verdana" pitchFamily="34" charset="0"/>
                <a:cs typeface="Verdana" pitchFamily="34" charset="0"/>
              </a:rPr>
              <a:t>GESTIÓN DE SUBVENCIONES A ESTABLECIMIENTOS EDUCACIONALES </a:t>
            </a:r>
          </a:p>
        </p:txBody>
      </p:sp>
      <p:sp>
        <p:nvSpPr>
          <p:cNvPr id="8" name="1 Título"/>
          <p:cNvSpPr txBox="1">
            <a:spLocks/>
          </p:cNvSpPr>
          <p:nvPr/>
        </p:nvSpPr>
        <p:spPr>
          <a:xfrm>
            <a:off x="386224" y="1293660"/>
            <a:ext cx="8229600" cy="3351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2420888"/>
            <a:ext cx="8210799"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01. PROGRAMA 29: FORTALECIMIENTO DE LA EDUCACIÓN SUPERIOR PÚBLICA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28798"/>
            <a:ext cx="8157591" cy="4680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126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01. PROGRAMA 30: EDUCACIÓN SUPERIOR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484784"/>
            <a:ext cx="8210799"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01. PROGRAMA 31:  GASTOS DE OPERACIÓN DE EDUCACIÓN SUPERIOR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2060848"/>
            <a:ext cx="8210799"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EDUCACIÓN</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386224" y="1556792"/>
            <a:ext cx="8074208" cy="5047536"/>
          </a:xfrm>
          <a:prstGeom prst="rect">
            <a:avLst/>
          </a:prstGeom>
        </p:spPr>
        <p:txBody>
          <a:bodyPr wrap="square">
            <a:spAutoFit/>
          </a:bodyPr>
          <a:lstStyle/>
          <a:p>
            <a:pPr algn="just"/>
            <a:r>
              <a:rPr lang="es-CL" sz="1400" dirty="0"/>
              <a:t>Para el año </a:t>
            </a:r>
            <a:r>
              <a:rPr lang="es-CL" sz="1400" dirty="0" smtClean="0"/>
              <a:t>2017 </a:t>
            </a:r>
            <a:r>
              <a:rPr lang="es-CL" sz="1400" dirty="0"/>
              <a:t>el Ministerio de Educación (MINEDUC), </a:t>
            </a:r>
            <a:r>
              <a:rPr lang="es-CL" sz="1400" dirty="0" smtClean="0"/>
              <a:t>contempló  </a:t>
            </a:r>
            <a:r>
              <a:rPr lang="es-CL" sz="1400" dirty="0"/>
              <a:t>como </a:t>
            </a:r>
            <a:r>
              <a:rPr lang="es-CL" sz="1400" dirty="0" smtClean="0"/>
              <a:t>prioridades , según consta en el Proyecto de presupuestos 2017: </a:t>
            </a:r>
          </a:p>
          <a:p>
            <a:pPr marL="285750" indent="-285750" algn="just">
              <a:buFont typeface="Arial" panose="020B0604020202020204" pitchFamily="34" charset="0"/>
              <a:buChar char="•"/>
            </a:pPr>
            <a:r>
              <a:rPr lang="es-CL" sz="1400" dirty="0" smtClean="0"/>
              <a:t>Continuar con </a:t>
            </a:r>
            <a:r>
              <a:rPr lang="es-CL" sz="1400" dirty="0"/>
              <a:t>los esfuerzos por fortalecer </a:t>
            </a:r>
            <a:r>
              <a:rPr lang="es-CL" sz="1400" dirty="0" smtClean="0"/>
              <a:t>la cobertura </a:t>
            </a:r>
            <a:r>
              <a:rPr lang="es-CL" sz="1400" dirty="0"/>
              <a:t>de educación </a:t>
            </a:r>
            <a:r>
              <a:rPr lang="es-CL" sz="1400" dirty="0" err="1"/>
              <a:t>parvularia</a:t>
            </a:r>
            <a:r>
              <a:rPr lang="es-CL" sz="1400" dirty="0"/>
              <a:t> </a:t>
            </a:r>
            <a:r>
              <a:rPr lang="es-CL" sz="1400" dirty="0" smtClean="0"/>
              <a:t>y posibilitar </a:t>
            </a:r>
            <a:r>
              <a:rPr lang="es-CL" sz="1400" dirty="0"/>
              <a:t>una educación de </a:t>
            </a:r>
            <a:r>
              <a:rPr lang="es-CL" sz="1400" dirty="0" smtClean="0"/>
              <a:t>calidad en </a:t>
            </a:r>
            <a:r>
              <a:rPr lang="es-CL" sz="1400" dirty="0"/>
              <a:t>los primeros años de vida; </a:t>
            </a:r>
            <a:endParaRPr lang="es-CL" sz="1400" dirty="0" smtClean="0"/>
          </a:p>
          <a:p>
            <a:pPr marL="285750" indent="-285750" algn="just">
              <a:buFont typeface="Arial" panose="020B0604020202020204" pitchFamily="34" charset="0"/>
              <a:buChar char="•"/>
            </a:pPr>
            <a:r>
              <a:rPr lang="es-CL" sz="1400" dirty="0" smtClean="0"/>
              <a:t>Nueva carrera docente, entrará en vigencia </a:t>
            </a:r>
            <a:r>
              <a:rPr lang="es-CL" sz="1400" dirty="0"/>
              <a:t>el Sistema de </a:t>
            </a:r>
            <a:r>
              <a:rPr lang="es-CL" sz="1400" dirty="0" smtClean="0"/>
              <a:t>Desarrollo Profesional </a:t>
            </a:r>
            <a:r>
              <a:rPr lang="es-CL" sz="1400" dirty="0"/>
              <a:t>Docente, que permitirá dignificar </a:t>
            </a:r>
            <a:r>
              <a:rPr lang="es-CL" sz="1400" dirty="0" smtClean="0"/>
              <a:t>la docencia</a:t>
            </a:r>
            <a:r>
              <a:rPr lang="es-CL" sz="1400" dirty="0"/>
              <a:t>, apoyar su ejercicio y aumentar </a:t>
            </a:r>
            <a:r>
              <a:rPr lang="es-CL" sz="1400" dirty="0" smtClean="0"/>
              <a:t>su valoración </a:t>
            </a:r>
            <a:r>
              <a:rPr lang="es-CL" sz="1400" dirty="0"/>
              <a:t>para las nuevas generaciones; </a:t>
            </a:r>
            <a:endParaRPr lang="es-CL" sz="1400" dirty="0" smtClean="0"/>
          </a:p>
          <a:p>
            <a:pPr marL="285750" indent="-285750" algn="just">
              <a:buFont typeface="Arial" panose="020B0604020202020204" pitchFamily="34" charset="0"/>
              <a:buChar char="•"/>
            </a:pPr>
            <a:r>
              <a:rPr lang="es-CL" sz="1400" dirty="0" smtClean="0"/>
              <a:t>Se </a:t>
            </a:r>
            <a:r>
              <a:rPr lang="es-CL" sz="1400" dirty="0"/>
              <a:t>ampliará el número </a:t>
            </a:r>
            <a:r>
              <a:rPr lang="es-CL" sz="1400" dirty="0" smtClean="0"/>
              <a:t>de estudiantes </a:t>
            </a:r>
            <a:r>
              <a:rPr lang="es-CL" sz="1400" dirty="0"/>
              <a:t>beneficiados </a:t>
            </a:r>
            <a:r>
              <a:rPr lang="es-CL" sz="1400" dirty="0" smtClean="0"/>
              <a:t>con la </a:t>
            </a:r>
            <a:r>
              <a:rPr lang="es-CL" sz="1400" dirty="0"/>
              <a:t>adscripción a la </a:t>
            </a:r>
            <a:r>
              <a:rPr lang="es-CL" sz="1400" dirty="0" smtClean="0"/>
              <a:t>gratuidad de establecimientos subvencionados </a:t>
            </a:r>
            <a:r>
              <a:rPr lang="es-CL" sz="1400" dirty="0"/>
              <a:t>y </a:t>
            </a:r>
            <a:r>
              <a:rPr lang="es-CL" sz="1400" dirty="0" smtClean="0"/>
              <a:t>se incrementará </a:t>
            </a:r>
            <a:r>
              <a:rPr lang="es-CL" sz="1400" dirty="0"/>
              <a:t>el aporte </a:t>
            </a:r>
            <a:r>
              <a:rPr lang="es-CL" sz="1400" dirty="0" smtClean="0"/>
              <a:t>por gratuidad </a:t>
            </a:r>
            <a:r>
              <a:rPr lang="es-CL" sz="1400" dirty="0"/>
              <a:t>por estudiante; y </a:t>
            </a:r>
            <a:r>
              <a:rPr lang="es-CL" sz="1400" dirty="0" smtClean="0"/>
              <a:t> </a:t>
            </a:r>
          </a:p>
          <a:p>
            <a:pPr marL="285750" indent="-285750" algn="just">
              <a:buFont typeface="Arial" panose="020B0604020202020204" pitchFamily="34" charset="0"/>
              <a:buChar char="•"/>
            </a:pPr>
            <a:r>
              <a:rPr lang="es-CL" sz="1400" dirty="0" smtClean="0"/>
              <a:t>En Educación superior, con el objeto de  incrementar </a:t>
            </a:r>
            <a:r>
              <a:rPr lang="es-CL" sz="1400" dirty="0"/>
              <a:t>la equidad en el acceso a la educación, </a:t>
            </a:r>
            <a:r>
              <a:rPr lang="es-CL" sz="1400" dirty="0" smtClean="0"/>
              <a:t>los recursos </a:t>
            </a:r>
            <a:r>
              <a:rPr lang="es-CL" sz="1400" dirty="0"/>
              <a:t>para el financiamiento de la gratuidad en </a:t>
            </a:r>
            <a:r>
              <a:rPr lang="es-CL" sz="1400" dirty="0" smtClean="0"/>
              <a:t>educación superior </a:t>
            </a:r>
            <a:r>
              <a:rPr lang="es-CL" sz="1400" dirty="0"/>
              <a:t>se </a:t>
            </a:r>
            <a:r>
              <a:rPr lang="es-CL" sz="1400" dirty="0" smtClean="0"/>
              <a:t>incrementaron </a:t>
            </a:r>
            <a:r>
              <a:rPr lang="es-CL" sz="1400" dirty="0"/>
              <a:t>en un </a:t>
            </a:r>
            <a:r>
              <a:rPr lang="es-CL" sz="1400" dirty="0" smtClean="0"/>
              <a:t>55,2%. Dicho incremento  permitiría </a:t>
            </a:r>
            <a:r>
              <a:rPr lang="es-CL" sz="1400" dirty="0"/>
              <a:t>que, en 2017, </a:t>
            </a:r>
            <a:r>
              <a:rPr lang="es-CL" sz="1400" dirty="0" smtClean="0"/>
              <a:t>se </a:t>
            </a:r>
            <a:r>
              <a:rPr lang="es-CL" sz="1400" dirty="0"/>
              <a:t>incorporen a </a:t>
            </a:r>
            <a:r>
              <a:rPr lang="es-CL" sz="1400" dirty="0" smtClean="0"/>
              <a:t>la gratuidad </a:t>
            </a:r>
            <a:r>
              <a:rPr lang="es-CL" sz="1400" dirty="0"/>
              <a:t>los estudiantes de familias pertenecientes a </a:t>
            </a:r>
            <a:r>
              <a:rPr lang="es-CL" sz="1400" dirty="0" smtClean="0"/>
              <a:t>los cinco </a:t>
            </a:r>
            <a:r>
              <a:rPr lang="es-CL" sz="1400" dirty="0" err="1"/>
              <a:t>deciles</a:t>
            </a:r>
            <a:r>
              <a:rPr lang="es-CL" sz="1400" dirty="0"/>
              <a:t> más vulnerables del país que se matriculen </a:t>
            </a:r>
            <a:r>
              <a:rPr lang="es-CL" sz="1400" dirty="0" smtClean="0"/>
              <a:t>en Centros </a:t>
            </a:r>
            <a:r>
              <a:rPr lang="es-CL" sz="1400" dirty="0"/>
              <a:t>de Formación Técnica (CFT) e Institutos </a:t>
            </a:r>
            <a:r>
              <a:rPr lang="es-CL" sz="1400" dirty="0" smtClean="0"/>
              <a:t>Profesionales (</a:t>
            </a:r>
            <a:r>
              <a:rPr lang="es-CL" sz="1400" dirty="0"/>
              <a:t>IP) sin fines de lucro y acreditados por cuatro años </a:t>
            </a:r>
            <a:r>
              <a:rPr lang="es-CL" sz="1400" dirty="0" smtClean="0"/>
              <a:t>o más</a:t>
            </a:r>
            <a:r>
              <a:rPr lang="es-CL" sz="1400" dirty="0"/>
              <a:t>, además de las universidades que se deseen adscribir </a:t>
            </a:r>
            <a:r>
              <a:rPr lang="es-CL" sz="1400" dirty="0" smtClean="0"/>
              <a:t>al sistema </a:t>
            </a:r>
            <a:r>
              <a:rPr lang="es-CL" sz="1400" dirty="0"/>
              <a:t>y cumplan con los requisitos establecidos.</a:t>
            </a:r>
          </a:p>
          <a:p>
            <a:pPr marL="285750" indent="-285750" algn="just">
              <a:buFont typeface="Arial" panose="020B0604020202020204" pitchFamily="34" charset="0"/>
              <a:buChar char="•"/>
            </a:pPr>
            <a:r>
              <a:rPr lang="es-CL" sz="1400" dirty="0"/>
              <a:t>El proyecto de Presupuesto </a:t>
            </a:r>
            <a:r>
              <a:rPr lang="es-CL" sz="1400" dirty="0" smtClean="0"/>
              <a:t>destinaba </a:t>
            </a:r>
            <a:r>
              <a:rPr lang="es-CL" sz="1400" dirty="0"/>
              <a:t>$6.606 millones </a:t>
            </a:r>
            <a:r>
              <a:rPr lang="es-CL" sz="1400" dirty="0" smtClean="0"/>
              <a:t>para que </a:t>
            </a:r>
            <a:r>
              <a:rPr lang="es-CL" sz="1400" dirty="0"/>
              <a:t>las universidades estatales de O’Higgins y </a:t>
            </a:r>
            <a:r>
              <a:rPr lang="es-CL" sz="1400" dirty="0" smtClean="0"/>
              <a:t>de Aysén </a:t>
            </a:r>
            <a:r>
              <a:rPr lang="es-CL" sz="1400" dirty="0"/>
              <a:t>inicien sus actividades académicas en 2017, con </a:t>
            </a:r>
            <a:r>
              <a:rPr lang="es-CL" sz="1400" dirty="0" smtClean="0"/>
              <a:t>el propósito </a:t>
            </a:r>
            <a:r>
              <a:rPr lang="es-CL" sz="1400" dirty="0"/>
              <a:t>de contribuir con una educación de calidad </a:t>
            </a:r>
            <a:r>
              <a:rPr lang="es-CL" sz="1400" dirty="0" smtClean="0"/>
              <a:t>y oportunidades </a:t>
            </a:r>
            <a:r>
              <a:rPr lang="es-CL" sz="1400" dirty="0"/>
              <a:t>para todos los jóvenes del país.</a:t>
            </a:r>
          </a:p>
          <a:p>
            <a:pPr marL="285750" indent="-285750" algn="just">
              <a:buFont typeface="Arial" panose="020B0604020202020204" pitchFamily="34" charset="0"/>
              <a:buChar char="•"/>
            </a:pPr>
            <a:r>
              <a:rPr lang="es-CL" sz="1400" dirty="0"/>
              <a:t>También considera $10.405 millones para apoyar el </a:t>
            </a:r>
            <a:r>
              <a:rPr lang="es-CL" sz="1400" dirty="0" smtClean="0"/>
              <a:t>funcionamiento y </a:t>
            </a:r>
            <a:r>
              <a:rPr lang="es-CL" sz="1400" dirty="0"/>
              <a:t>puesta en marcha de los primeros cinco </a:t>
            </a:r>
            <a:r>
              <a:rPr lang="es-CL" sz="1400" dirty="0" smtClean="0"/>
              <a:t>CFT estatales</a:t>
            </a:r>
            <a:r>
              <a:rPr lang="es-CL" sz="1400" dirty="0"/>
              <a:t>. De ellos, dos iniciarán sus actividades en el </a:t>
            </a:r>
            <a:r>
              <a:rPr lang="es-CL" sz="1400" dirty="0" smtClean="0"/>
              <a:t>primer semestre </a:t>
            </a:r>
            <a:r>
              <a:rPr lang="es-CL" sz="1400" dirty="0"/>
              <a:t>de 2017, en las regiones de la Araucanía y Maule</a:t>
            </a:r>
            <a:r>
              <a:rPr lang="es-CL" sz="1400" dirty="0" smtClean="0"/>
              <a:t>, para </a:t>
            </a:r>
            <a:r>
              <a:rPr lang="es-CL" sz="1400" dirty="0"/>
              <a:t>otorgar una formación pertinente y de calidad para </a:t>
            </a:r>
            <a:r>
              <a:rPr lang="es-CL" sz="1400" dirty="0" smtClean="0"/>
              <a:t>los jóvenes</a:t>
            </a:r>
            <a:r>
              <a:rPr lang="es-CL" sz="1400" dirty="0"/>
              <a:t>, las trabajadoras y los trabajadores, en pos del </a:t>
            </a:r>
            <a:r>
              <a:rPr lang="es-CL" sz="1400" dirty="0" smtClean="0"/>
              <a:t>desarrollo productivo </a:t>
            </a:r>
            <a:r>
              <a:rPr lang="es-CL" sz="1400" dirty="0"/>
              <a:t>de las regiones</a:t>
            </a:r>
            <a:r>
              <a:rPr lang="es-CL" sz="1400" dirty="0" smtClean="0"/>
              <a:t>.</a:t>
            </a:r>
          </a:p>
          <a:p>
            <a:pPr algn="just"/>
            <a:r>
              <a:rPr lang="es-CL" sz="1200" dirty="0"/>
              <a:t>Fuente: </a:t>
            </a:r>
            <a:r>
              <a:rPr lang="es-CL" sz="1200" dirty="0">
                <a:hlinkClick r:id="rId2"/>
              </a:rPr>
              <a:t>http://</a:t>
            </a:r>
            <a:r>
              <a:rPr lang="es-CL" sz="1200" dirty="0" smtClean="0">
                <a:hlinkClick r:id="rId2"/>
              </a:rPr>
              <a:t>www.dipres.gob.cl/594/articles-149470_Prioridades_periodo_2017.pdf</a:t>
            </a:r>
            <a:r>
              <a:rPr lang="es-CL" sz="1200" dirty="0" smtClean="0"/>
              <a:t> </a:t>
            </a:r>
            <a:r>
              <a:rPr lang="es-CL" sz="1400" dirty="0" smtClean="0"/>
              <a:t> </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02. PROGRAMA 01: SUPERINTENDENCIA DE EDUCACIÓN</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00808"/>
            <a:ext cx="7776864" cy="394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03. PROGRAMA 01:  AGENCIA DE CALIDAD DE LA EDUCACIÓN</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844824"/>
            <a:ext cx="7860248"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04. PROGRAMA 01:  SUBSECRETARIA DE EDUCACIÓN PARVULARIA</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809750"/>
            <a:ext cx="7932256" cy="4283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05. PROGRAMA 01: DIBAM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8076272"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05. PROGRAMA 02:   RED DE BIBLIOTECAS PÚBLICAS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988840"/>
            <a:ext cx="7467600"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1450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05. PROGRAMA 03:  CONSEJO DE MONUMENTOS NACIONALES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44369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132856"/>
            <a:ext cx="7467600"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2356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sp>
        <p:nvSpPr>
          <p:cNvPr id="7" name="1 Título"/>
          <p:cNvSpPr txBox="1">
            <a:spLocks/>
          </p:cNvSpPr>
          <p:nvPr/>
        </p:nvSpPr>
        <p:spPr>
          <a:xfrm>
            <a:off x="414337" y="431684"/>
            <a:ext cx="8201488"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08. PROGRAMA 01: CONICYT</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022778"/>
            <a:ext cx="8229600" cy="26451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8076273"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62211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09. PROGRAMA 01: JUNAEB</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1484784"/>
            <a:ext cx="80391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02959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09. PROGRAMA 02: SALUD ESCOLAR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1844824"/>
            <a:ext cx="8039100" cy="4104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9030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09. PROGRAMA 03: BECAS Y ASISTENCIALIDAD</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1628800"/>
            <a:ext cx="8039100" cy="482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3815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EDUCACIÓN</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386224" y="1556792"/>
            <a:ext cx="8074208" cy="3754874"/>
          </a:xfrm>
          <a:prstGeom prst="rect">
            <a:avLst/>
          </a:prstGeom>
        </p:spPr>
        <p:txBody>
          <a:bodyPr wrap="square">
            <a:spAutoFit/>
          </a:bodyPr>
          <a:lstStyle/>
          <a:p>
            <a:pPr algn="just"/>
            <a:r>
              <a:rPr lang="es-CL" sz="1400" dirty="0" smtClean="0"/>
              <a:t> El </a:t>
            </a:r>
            <a:r>
              <a:rPr lang="es-CL" sz="1400" dirty="0"/>
              <a:t>Capítulo 01 “Subsecretaría de Educación”  la ejecución global a </a:t>
            </a:r>
            <a:r>
              <a:rPr lang="es-CL" sz="1400" dirty="0" smtClean="0"/>
              <a:t>julio 2017 </a:t>
            </a:r>
            <a:r>
              <a:rPr lang="es-CL" sz="1400" dirty="0"/>
              <a:t>fue </a:t>
            </a:r>
            <a:r>
              <a:rPr lang="es-CL" sz="1400" dirty="0" smtClean="0"/>
              <a:t>de aproximadamente 47,5% </a:t>
            </a:r>
            <a:r>
              <a:rPr lang="es-CL" sz="1400" dirty="0"/>
              <a:t>respecto al presupuesto vigente </a:t>
            </a:r>
            <a:r>
              <a:rPr lang="es-CL" sz="1400" dirty="0" smtClean="0"/>
              <a:t>y 48,6% del </a:t>
            </a:r>
            <a:r>
              <a:rPr lang="es-CL" sz="1400" dirty="0"/>
              <a:t>inicial, </a:t>
            </a:r>
            <a:r>
              <a:rPr lang="es-CL" sz="1400" dirty="0" smtClean="0"/>
              <a:t>dado que hubo modificaciones al presupuesto vigente, el cual se </a:t>
            </a:r>
            <a:r>
              <a:rPr lang="es-CL" sz="1400" dirty="0"/>
              <a:t>incrementó en M$238.866.851 </a:t>
            </a:r>
            <a:r>
              <a:rPr lang="es-CL" sz="1400" dirty="0" smtClean="0"/>
              <a:t>, es decir, un 2,3% respecto al aprobado por el Congreso.</a:t>
            </a:r>
            <a:endParaRPr lang="es-CL" sz="1400" dirty="0"/>
          </a:p>
          <a:p>
            <a:pPr algn="just"/>
            <a:endParaRPr lang="es-CL" sz="1400" dirty="0" smtClean="0"/>
          </a:p>
          <a:p>
            <a:pPr algn="just"/>
            <a:r>
              <a:rPr lang="es-CL" sz="1400" dirty="0" smtClean="0"/>
              <a:t>Los </a:t>
            </a:r>
            <a:r>
              <a:rPr lang="es-CL" sz="1400" dirty="0" smtClean="0"/>
              <a:t>mayores </a:t>
            </a:r>
            <a:r>
              <a:rPr lang="es-CL" sz="1400" dirty="0"/>
              <a:t>avances por </a:t>
            </a:r>
            <a:r>
              <a:rPr lang="es-CL" sz="1400" dirty="0" smtClean="0"/>
              <a:t>Programa presupuestario, </a:t>
            </a:r>
            <a:r>
              <a:rPr lang="es-CL" sz="1400" dirty="0"/>
              <a:t>correspondieron </a:t>
            </a:r>
            <a:r>
              <a:rPr lang="es-CL" sz="1400" dirty="0" smtClean="0"/>
              <a:t>a: </a:t>
            </a:r>
            <a:r>
              <a:rPr lang="es-CL" sz="1400" dirty="0"/>
              <a:t>Fondos </a:t>
            </a:r>
            <a:r>
              <a:rPr lang="es-CL" sz="1400" dirty="0" smtClean="0"/>
              <a:t>Culturales </a:t>
            </a:r>
            <a:r>
              <a:rPr lang="es-CL" sz="1400" dirty="0"/>
              <a:t>y </a:t>
            </a:r>
            <a:r>
              <a:rPr lang="es-CL" sz="1400" dirty="0" smtClean="0"/>
              <a:t>Artísticos 74%; </a:t>
            </a:r>
            <a:r>
              <a:rPr lang="es-CL" sz="1400" dirty="0"/>
              <a:t>Gastos de Operación Educación Superior </a:t>
            </a:r>
            <a:r>
              <a:rPr lang="es-CL" sz="1400" dirty="0" smtClean="0"/>
              <a:t>70,2%; Recursos Educativos que alcanzó un  65,5% y Subsecretaría de Educación </a:t>
            </a:r>
            <a:r>
              <a:rPr lang="es-CL" sz="1400" dirty="0" err="1" smtClean="0"/>
              <a:t>Parvularia</a:t>
            </a:r>
            <a:r>
              <a:rPr lang="es-CL" sz="1400" dirty="0" smtClean="0"/>
              <a:t> 65,4% respecto de los respectivos presupuestos vigentes.</a:t>
            </a:r>
          </a:p>
          <a:p>
            <a:pPr algn="just"/>
            <a:r>
              <a:rPr lang="es-CL" sz="1400" dirty="0" smtClean="0"/>
              <a:t>Los programas con menor tasa de ejecución del presupuesto vigente fueron: Fortalecimiento Educación Escolar 15%;  y  </a:t>
            </a:r>
            <a:r>
              <a:rPr lang="es-CL" sz="1400" dirty="0"/>
              <a:t>Educación Superior </a:t>
            </a:r>
            <a:r>
              <a:rPr lang="es-CL" sz="1400" dirty="0" smtClean="0"/>
              <a:t>26%.</a:t>
            </a:r>
          </a:p>
          <a:p>
            <a:pPr algn="just"/>
            <a:endParaRPr lang="es-CL" sz="1400" dirty="0" smtClean="0"/>
          </a:p>
          <a:p>
            <a:pPr algn="just"/>
            <a:r>
              <a:rPr lang="es-CL" sz="1400" dirty="0" smtClean="0"/>
              <a:t>En </a:t>
            </a:r>
            <a:r>
              <a:rPr lang="es-CL" sz="1400" dirty="0" smtClean="0"/>
              <a:t>cuanto a la comparación con al ejecución del año 2016, las tasas de ejecución muestran una mayor ejecución en el primer bimestre 2016, pero en 2017 se aprecia una aceleración en el gasto en el segundo bimestre, al comparar con la observada en 2016. Sin embargo en promedio se observan tasas de gasto similares al comparar ambos años, mostrando el año 2017 un menor ritmo de ejecución que el observado en 2016.</a:t>
            </a:r>
          </a:p>
          <a:p>
            <a:pPr algn="just"/>
            <a:endParaRPr lang="es-CL" sz="1400" dirty="0"/>
          </a:p>
          <a:p>
            <a:pPr algn="just"/>
            <a:endParaRPr lang="es-CL" sz="1400" dirty="0"/>
          </a:p>
        </p:txBody>
      </p:sp>
    </p:spTree>
    <p:extLst>
      <p:ext uri="{BB962C8B-B14F-4D97-AF65-F5344CB8AC3E}">
        <p14:creationId xmlns:p14="http://schemas.microsoft.com/office/powerpoint/2010/main" val="3851529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86224" y="6597352"/>
            <a:ext cx="8317867"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11. PROGRAMA 01: JUNJI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8" y="1484784"/>
            <a:ext cx="7705725"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20825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31</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11. PROGRAMA 02: PROGRAMAS ALTERNATIVOS DE ENSEÑANZA PRE-ESCOLAR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8" y="1714500"/>
            <a:ext cx="7705725" cy="4450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40404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13. PROGRAMA 01: CONSEJO DE RECTORES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700808"/>
            <a:ext cx="8201488"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22127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15. PROGRAMA 01: CONSEJO NACIONAL DE EDUCACIÓN</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7848871"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95495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34</a:t>
            </a:fld>
            <a:endParaRPr lang="es-CL"/>
          </a:p>
        </p:txBody>
      </p:sp>
      <p:sp>
        <p:nvSpPr>
          <p:cNvPr id="7" name="1 Título"/>
          <p:cNvSpPr txBox="1">
            <a:spLocks/>
          </p:cNvSpPr>
          <p:nvPr/>
        </p:nvSpPr>
        <p:spPr>
          <a:xfrm>
            <a:off x="414336" y="278775"/>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16. PROGRAMA 01: CONSEJO NACIONAL DE LA CULTURA Y LAS ARTES</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908721"/>
            <a:ext cx="8229600" cy="12310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368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268760"/>
            <a:ext cx="8157591"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87939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35</a:t>
            </a:fld>
            <a:endParaRPr lang="es-CL"/>
          </a:p>
        </p:txBody>
      </p:sp>
      <p:sp>
        <p:nvSpPr>
          <p:cNvPr id="7" name="1 Título"/>
          <p:cNvSpPr txBox="1">
            <a:spLocks/>
          </p:cNvSpPr>
          <p:nvPr/>
        </p:nvSpPr>
        <p:spPr>
          <a:xfrm>
            <a:off x="414337" y="562846"/>
            <a:ext cx="8201486"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16. PROGRAMA 01: Cont. CONSEJO NACIONAL DE LA CULTURA Y LAS ARTES</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rot="10800000" flipV="1">
            <a:off x="414337" y="1628800"/>
            <a:ext cx="8201486"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1943100"/>
            <a:ext cx="7981950" cy="4222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74840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36</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16. PROGRAMA 02: FONDOS CULTURALES Y ARTÍSTICOS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a:t>
            </a:r>
            <a:r>
              <a:rPr lang="es-CL" sz="1400" b="1" dirty="0">
                <a:solidFill>
                  <a:prstClr val="black"/>
                </a:solidFill>
                <a:ea typeface="Verdana" pitchFamily="34" charset="0"/>
                <a:cs typeface="Verdana" pitchFamily="34" charset="0"/>
              </a:rPr>
              <a:t>de</a:t>
            </a:r>
            <a:r>
              <a:rPr lang="es-CL" sz="1600" b="1" dirty="0">
                <a:solidFill>
                  <a:prstClr val="black"/>
                </a:solidFill>
                <a:ea typeface="Verdana" pitchFamily="34" charset="0"/>
                <a:cs typeface="Verdana" pitchFamily="34" charset="0"/>
              </a:rPr>
              <a:t>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1988840"/>
            <a:ext cx="7981950"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4043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JULIO 2016-JULIO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EDUCACIÓN</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4716016" y="1556792"/>
            <a:ext cx="3744416" cy="461665"/>
          </a:xfrm>
          <a:prstGeom prst="rect">
            <a:avLst/>
          </a:prstGeom>
        </p:spPr>
        <p:txBody>
          <a:bodyPr wrap="square">
            <a:spAutoFit/>
          </a:bodyPr>
          <a:lstStyle/>
          <a:p>
            <a:pPr algn="just"/>
            <a:r>
              <a:rPr lang="es-CL" sz="1200" b="1" dirty="0"/>
              <a:t>Porcentaje de ejecución acumulada  respecto al presupuesto vigente, </a:t>
            </a:r>
            <a:r>
              <a:rPr lang="es-CL" sz="1200" b="1" dirty="0" smtClean="0"/>
              <a:t>enero-julio </a:t>
            </a:r>
            <a:r>
              <a:rPr lang="es-CL" sz="1200" b="1" dirty="0" smtClean="0"/>
              <a:t>años </a:t>
            </a:r>
            <a:r>
              <a:rPr lang="es-CL" sz="1200" b="1" dirty="0"/>
              <a:t>2016-2017</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6792"/>
            <a:ext cx="365760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299" y="5589240"/>
            <a:ext cx="779145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6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1024" y="2227460"/>
            <a:ext cx="4319448" cy="3073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6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2042" y="2227460"/>
            <a:ext cx="3933934" cy="3073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3579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r>
              <a:rPr lang="es-CL" sz="1800" b="1" dirty="0">
                <a:solidFill>
                  <a:schemeClr val="tx1"/>
                </a:solidFill>
                <a:ea typeface="Verdana" pitchFamily="34" charset="0"/>
                <a:cs typeface="Verdana" pitchFamily="34" charset="0"/>
              </a:rPr>
              <a:t/>
            </a:r>
            <a:br>
              <a:rPr lang="es-CL" sz="1800" b="1" dirty="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a:t>
            </a:r>
            <a:r>
              <a:rPr lang="es-CL" sz="1800" b="1" dirty="0">
                <a:solidFill>
                  <a:schemeClr val="tx1"/>
                </a:solidFill>
                <a:ea typeface="Verdana" pitchFamily="34" charset="0"/>
                <a:cs typeface="Verdana" pitchFamily="34" charset="0"/>
              </a:rPr>
              <a:t>MINISTERIO DE </a:t>
            </a:r>
            <a:r>
              <a:rPr lang="es-CL" sz="1800" b="1" dirty="0" smtClean="0">
                <a:solidFill>
                  <a:schemeClr val="tx1"/>
                </a:solidFill>
                <a:ea typeface="Verdana" pitchFamily="34" charset="0"/>
                <a:cs typeface="Verdana" pitchFamily="34" charset="0"/>
              </a:rPr>
              <a:t>EDUCACION</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21288"/>
            <a:ext cx="8406135" cy="432048"/>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78499" y="1340768"/>
            <a:ext cx="8229600" cy="32403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1962150"/>
            <a:ext cx="7267575" cy="3843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latin typeface="+mn-lt"/>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a:t>
            </a:r>
            <a:r>
              <a:rPr lang="es-CL" sz="1800" b="1" dirty="0" smtClean="0">
                <a:solidFill>
                  <a:schemeClr val="tx1"/>
                </a:solidFill>
                <a:latin typeface="+mn-lt"/>
                <a:ea typeface="Verdana" pitchFamily="34" charset="0"/>
                <a:cs typeface="Verdana" pitchFamily="34" charset="0"/>
              </a:rPr>
              <a:t> ACUMULADA A JULIO 2017 </a:t>
            </a:r>
            <a:br>
              <a:rPr lang="es-CL" sz="1800" b="1" dirty="0" smtClean="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09 RESUMEN POR 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dirty="0"/>
          </a:p>
        </p:txBody>
      </p:sp>
      <p:sp>
        <p:nvSpPr>
          <p:cNvPr id="8" name="3 Marcador de pie de página"/>
          <p:cNvSpPr txBox="1">
            <a:spLocks/>
          </p:cNvSpPr>
          <p:nvPr/>
        </p:nvSpPr>
        <p:spPr>
          <a:xfrm>
            <a:off x="414337" y="6558805"/>
            <a:ext cx="8406135" cy="29919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smtClean="0">
                <a:latin typeface="+mn-lt"/>
                <a:ea typeface="Verdana" pitchFamily="34" charset="0"/>
                <a:cs typeface="Verdana" pitchFamily="34" charset="0"/>
              </a:rPr>
              <a:t>en miles de pesos de 2017</a:t>
            </a:r>
            <a:endParaRPr lang="es-CL" sz="1200" b="1" dirty="0">
              <a:latin typeface="+mn-lt"/>
              <a:ea typeface="Verdana" pitchFamily="34" charset="0"/>
              <a:cs typeface="Verdana" pitchFamily="34" charset="0"/>
            </a:endParaRPr>
          </a:p>
        </p:txBody>
      </p:sp>
      <p:pic>
        <p:nvPicPr>
          <p:cNvPr id="399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412776"/>
            <a:ext cx="8140555" cy="5146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01. PROGRAMA 01: SUBSECRETARÍA DE EDUCACIÓN</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1484783"/>
            <a:ext cx="8572500" cy="482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02: INFRAESTRUCTURA EDUCACIONAL</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1700809"/>
            <a:ext cx="8572500"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79457"/>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03: MEJORAMIENTO DE LA CALIDAD DE LA EDUCACIÓN</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404938"/>
            <a:ext cx="8210799" cy="4760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2884</TotalTime>
  <Words>1525</Words>
  <Application>Microsoft Office PowerPoint</Application>
  <PresentationFormat>Presentación en pantalla (4:3)</PresentationFormat>
  <Paragraphs>154</Paragraphs>
  <Slides>36</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36</vt:i4>
      </vt:variant>
    </vt:vector>
  </HeadingPairs>
  <TitlesOfParts>
    <vt:vector size="39" baseType="lpstr">
      <vt:lpstr>1_Tema de Office</vt:lpstr>
      <vt:lpstr>Tema de Office</vt:lpstr>
      <vt:lpstr>Imagen de mapa de bits</vt:lpstr>
      <vt:lpstr>EJECUCIÓN PRESUPUESTARIA DE GASTOS ACUMULADA A JULIO 2017 PARTIDA 09: MINISTERIO DE EDUCACIÓN</vt:lpstr>
      <vt:lpstr>EJECUCIÓN PRESUPUESTARIA DE GASTOS ACUMULADA A JULIO 2017  MINISTERIO DE EDUCACIÓN</vt:lpstr>
      <vt:lpstr>EJECUCIÓN PRESUPUESTARIA DE GASTOS ACUMULADA A JULIO 2017  MINISTERIO DE EDUCACIÓN</vt:lpstr>
      <vt:lpstr>Ejecución Presupuestaria de Gastos Acumulada a JULIO 2016-JULIO 2017  MINISTERIO DE EDUCACIÓN</vt:lpstr>
      <vt:lpstr>EJECUCIÓN PRESUPUESTARIA DE GASTOS ACUMULADA A JULIO 2017  Partida 09 MINISTERIO DE EDUCACION</vt:lpstr>
      <vt:lpstr>EJECUCIÓN PRESUPUESTARIA DE GASTOS ACUMULADA A JULIO 2017  PARTIDA 09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199</cp:revision>
  <cp:lastPrinted>2016-07-04T14:42:46Z</cp:lastPrinted>
  <dcterms:created xsi:type="dcterms:W3CDTF">2016-06-23T13:38:47Z</dcterms:created>
  <dcterms:modified xsi:type="dcterms:W3CDTF">2017-09-13T21:40:31Z</dcterms:modified>
</cp:coreProperties>
</file>