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264" r:id="rId6"/>
    <p:sldId id="300" r:id="rId7"/>
    <p:sldId id="263" r:id="rId8"/>
    <p:sldId id="265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2" r:id="rId20"/>
    <p:sldId id="280" r:id="rId21"/>
    <p:sldId id="281" r:id="rId22"/>
    <p:sldId id="282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Julio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08: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327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08: PROGRAMA DE MODERNIZACIÓN SECTOR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BD0F83B-A0A9-42E8-AA26-B9C6EC299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79846"/>
              </p:ext>
            </p:extLst>
          </p:nvPr>
        </p:nvGraphicFramePr>
        <p:xfrm>
          <a:off x="414336" y="1916832"/>
          <a:ext cx="8210800" cy="374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3" imgW="8363046" imgH="4048110" progId="Excel.Sheet.12">
                  <p:embed/>
                </p:oleObj>
              </mc:Choice>
              <mc:Fallback>
                <p:oleObj name="Worksheet" r:id="rId3" imgW="8363046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374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02: DIRECCIÓN DE PRESUPUESTOS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D5815F2-A7E0-4120-8E00-D385B853F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180461"/>
              </p:ext>
            </p:extLst>
          </p:nvPr>
        </p:nvGraphicFramePr>
        <p:xfrm>
          <a:off x="409575" y="1772816"/>
          <a:ext cx="8324850" cy="343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3" imgW="8324957" imgH="3552930" progId="Excel.Sheet.12">
                  <p:embed/>
                </p:oleObj>
              </mc:Choice>
              <mc:Fallback>
                <p:oleObj name="Worksheet" r:id="rId3" imgW="8324957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72816"/>
                        <a:ext cx="8324850" cy="3432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928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03: SERVICIO DE IMPUESTOS INTERNOS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44A7048-4AAE-4E14-A9F2-E0857CB02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64322"/>
              </p:ext>
            </p:extLst>
          </p:nvPr>
        </p:nvGraphicFramePr>
        <p:xfrm>
          <a:off x="395536" y="1628800"/>
          <a:ext cx="8258175" cy="48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8258234" imgH="5305500" progId="Excel.Sheet.12">
                  <p:embed/>
                </p:oleObj>
              </mc:Choice>
              <mc:Fallback>
                <p:oleObj name="Worksheet" r:id="rId3" imgW="8258234" imgH="530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58175" cy="48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575" y="51571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04: SERVICIO NACIONAL DE ADUANAS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F5E86B0-903D-4A6F-8985-F59A0E9CA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62011"/>
              </p:ext>
            </p:extLst>
          </p:nvPr>
        </p:nvGraphicFramePr>
        <p:xfrm>
          <a:off x="409575" y="1652588"/>
          <a:ext cx="8324850" cy="350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8324957" imgH="3552930" progId="Excel.Sheet.12">
                  <p:embed/>
                </p:oleObj>
              </mc:Choice>
              <mc:Fallback>
                <p:oleObj name="Worksheet" r:id="rId3" imgW="8324957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652588"/>
                        <a:ext cx="8324850" cy="350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682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05: SERVICIO DE TESORERÍAS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DF8868B-D344-4215-8258-AB8A6407B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84035"/>
              </p:ext>
            </p:extLst>
          </p:nvPr>
        </p:nvGraphicFramePr>
        <p:xfrm>
          <a:off x="409575" y="1700808"/>
          <a:ext cx="827722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8324957" imgH="3171960" progId="Excel.Sheet.12">
                  <p:embed/>
                </p:oleObj>
              </mc:Choice>
              <mc:Fallback>
                <p:oleObj name="Worksheet" r:id="rId3" imgW="8324957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00808"/>
                        <a:ext cx="827722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91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07: DIRECCIÓN DE COMPRAS Y CONTRATACIÓN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FA1FF09-388D-4DC5-BD59-78D6B599A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43287"/>
              </p:ext>
            </p:extLst>
          </p:nvPr>
        </p:nvGraphicFramePr>
        <p:xfrm>
          <a:off x="414335" y="1700808"/>
          <a:ext cx="827246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8591578" imgH="3171960" progId="Excel.Sheet.12">
                  <p:embed/>
                </p:oleObj>
              </mc:Choice>
              <mc:Fallback>
                <p:oleObj name="Worksheet" r:id="rId3" imgW="8591578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7246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29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08: SUPERINTENDENCIA DE VALORES Y SEGUROS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20DC903-0A63-434F-A757-2D097C0CD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10808"/>
              </p:ext>
            </p:extLst>
          </p:nvPr>
        </p:nvGraphicFramePr>
        <p:xfrm>
          <a:off x="409575" y="1700808"/>
          <a:ext cx="832485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8324957" imgH="4467150" progId="Excel.Sheet.12">
                  <p:embed/>
                </p:oleObj>
              </mc:Choice>
              <mc:Fallback>
                <p:oleObj name="Worksheet" r:id="rId3" imgW="8324957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00808"/>
                        <a:ext cx="8324850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11: SUPERINTENDENCIA DE BANCOS E INSTITUCIONES FINANCIERAS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5858556-F5C2-43CD-B8B4-22DA6A42D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73550"/>
              </p:ext>
            </p:extLst>
          </p:nvPr>
        </p:nvGraphicFramePr>
        <p:xfrm>
          <a:off x="409575" y="1916832"/>
          <a:ext cx="8206249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Worksheet" r:id="rId3" imgW="8324957" imgH="4543560" progId="Excel.Sheet.12">
                  <p:embed/>
                </p:oleObj>
              </mc:Choice>
              <mc:Fallback>
                <p:oleObj name="Worksheet" r:id="rId3" imgW="8324957" imgH="4543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916832"/>
                        <a:ext cx="8206249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8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15: DIRECCIÓN NACIONAL DEL SERVICIO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9A6DB4A-5681-48E7-B57F-29F04A611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58770"/>
              </p:ext>
            </p:extLst>
          </p:nvPr>
        </p:nvGraphicFramePr>
        <p:xfrm>
          <a:off x="409575" y="1700808"/>
          <a:ext cx="8206249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00808"/>
                        <a:ext cx="8206249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88343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16: UNIDAD DE ANÁLISIS FINANCIERO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0842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B759DB7-7094-43D7-ABF9-797F29A1A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66341"/>
              </p:ext>
            </p:extLst>
          </p:nvPr>
        </p:nvGraphicFramePr>
        <p:xfrm>
          <a:off x="414336" y="1772816"/>
          <a:ext cx="8272464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72464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5544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 en julio ascendió a </a:t>
            </a:r>
            <a:r>
              <a:rPr lang="es-CL" sz="1600" b="1" dirty="0">
                <a:latin typeface="+mn-lt"/>
              </a:rPr>
              <a:t>$33.232 millones</a:t>
            </a:r>
            <a:r>
              <a:rPr lang="es-CL" sz="1600" dirty="0">
                <a:latin typeface="+mn-lt"/>
              </a:rPr>
              <a:t>, equivalente a un gasto de </a:t>
            </a:r>
            <a:r>
              <a:rPr lang="es-CL" sz="1600" b="1" dirty="0">
                <a:latin typeface="+mn-lt"/>
              </a:rPr>
              <a:t>6,7%</a:t>
            </a:r>
            <a:r>
              <a:rPr lang="es-CL" sz="1600" dirty="0">
                <a:latin typeface="+mn-lt"/>
              </a:rPr>
              <a:t> respecto al presupuesto inicial, en línea al registrado a igual mes del año 2016, y mayor en 2,5 puntos porcentuales respecto al gasto acumulado a igual periodo del año anterior.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A nivel consolidado, el presupuesto vigente considera modificaciones por </a:t>
            </a:r>
            <a:r>
              <a:rPr lang="es-CL" sz="1600" b="1" dirty="0">
                <a:latin typeface="+mn-lt"/>
              </a:rPr>
              <a:t>$13.178 millones</a:t>
            </a:r>
            <a:r>
              <a:rPr lang="es-CL" sz="1600" dirty="0">
                <a:latin typeface="+mn-lt"/>
              </a:rPr>
              <a:t>, incrementando principalmente los subtítulos 34 “servicio de la deuda” ($9.420 millones); 29 “adquisición de activos no financieros” ($2.630 millones);  21 “gastos en personal” ($1.017 millones); y, 23 “prestaciones de seguridad social” ($603 millones); mientras que el subtítulo 31 es el único que presenta reducciones “iniciativas de inversión”, por $903 millones afectado los Programas SII y Servicio Nacional de Aduanas</a:t>
            </a:r>
            <a:r>
              <a:rPr lang="es-CL" sz="16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b="1" dirty="0">
                <a:latin typeface="+mn-lt"/>
              </a:rPr>
              <a:t>Respecto a los subtítulos, el mayor gasto se registra en los subtítulos 23 “prestaciones de seguridad social”, con una ejecución del 396%; y, 34 “servicio de la deuda” con un 92%</a:t>
            </a:r>
            <a:r>
              <a:rPr lang="es-CL" sz="1600" dirty="0">
                <a:latin typeface="+mn-lt"/>
              </a:rPr>
              <a:t>, este último afectando a los Programas: Secretaría y Administración General, SAG ($41 millones); DIPRES ($2.317 millones); </a:t>
            </a:r>
            <a:r>
              <a:rPr lang="es-CL" sz="1600" dirty="0"/>
              <a:t>SII ($6.269 millones);</a:t>
            </a:r>
            <a:r>
              <a:rPr lang="es-CL" sz="1600" dirty="0">
                <a:latin typeface="+mn-lt"/>
              </a:rPr>
              <a:t> </a:t>
            </a:r>
            <a:r>
              <a:rPr lang="es-CL" sz="1600" dirty="0"/>
              <a:t>Aduanas ($2.316 millones); Tesorería ($72 millones); Dirección de Compras ($394 millones); SBIF ($282 millones); UAF ($45 millones); y, CDE ($69 millones) todos destinados a</a:t>
            </a:r>
            <a:r>
              <a:rPr lang="es-CL" sz="1600" dirty="0">
                <a:latin typeface="+mn-lt"/>
              </a:rPr>
              <a:t>l pago de las obligaciones devengadas al 31 de diciembre de 2016 </a:t>
            </a:r>
            <a:r>
              <a:rPr lang="es-CL" sz="1600" dirty="0"/>
              <a:t>(deuda flotante).  De los cuales, </a:t>
            </a:r>
            <a:r>
              <a:rPr lang="es-CL" sz="1600" b="1" u="sng" dirty="0"/>
              <a:t>solo la Dipres y Tesorería no </a:t>
            </a:r>
            <a:r>
              <a:rPr lang="es-CL" sz="1600" u="sng" dirty="0"/>
              <a:t>presentan los Decretos modificatorios respectivos</a:t>
            </a:r>
            <a:r>
              <a:rPr lang="es-CL" sz="1600" b="1" i="1" dirty="0">
                <a:latin typeface="+mn-lt"/>
              </a:rPr>
              <a:t>.</a:t>
            </a:r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129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17: SUPERINTENDENCIA DE CASINOS DE JUEGO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7D79887-3CCE-45D5-B498-0CB03B12D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93859"/>
              </p:ext>
            </p:extLst>
          </p:nvPr>
        </p:nvGraphicFramePr>
        <p:xfrm>
          <a:off x="371475" y="1772816"/>
          <a:ext cx="825366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Worksheet" r:id="rId3" imgW="8401134" imgH="1457460" progId="Excel.Sheet.12">
                  <p:embed/>
                </p:oleObj>
              </mc:Choice>
              <mc:Fallback>
                <p:oleObj name="Worksheet" r:id="rId3" imgW="8401134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5" y="1772816"/>
                        <a:ext cx="825366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088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30: CONSEJO DE DEFENSA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195EE73-3F3E-48B9-8469-D8F8C8407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09549"/>
              </p:ext>
            </p:extLst>
          </p:nvPr>
        </p:nvGraphicFramePr>
        <p:xfrm>
          <a:off x="414336" y="1773362"/>
          <a:ext cx="82014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Worksheet" r:id="rId3" imgW="8381955" imgH="3743280" progId="Excel.Sheet.12">
                  <p:embed/>
                </p:oleObj>
              </mc:Choice>
              <mc:Fallback>
                <p:oleObj name="Worksheet" r:id="rId3" imgW="8381955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3362"/>
                        <a:ext cx="8201488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75,2% del presupuesto inicial, se concentra en el </a:t>
            </a:r>
            <a:r>
              <a:rPr lang="es-CL" sz="1600" b="1" dirty="0"/>
              <a:t>Servicio de Impuestos Internos</a:t>
            </a:r>
            <a:r>
              <a:rPr lang="es-CL" sz="1600" dirty="0"/>
              <a:t> (37,5%), </a:t>
            </a:r>
            <a:r>
              <a:rPr lang="es-CL" sz="1600" b="1" dirty="0"/>
              <a:t>Servicio Nacional de Aduanas </a:t>
            </a:r>
            <a:r>
              <a:rPr lang="es-CL" sz="1600" dirty="0"/>
              <a:t>(14,3%), el </a:t>
            </a:r>
            <a:r>
              <a:rPr lang="es-CL" sz="1600" b="1" dirty="0"/>
              <a:t>Servicio de Tesorería </a:t>
            </a:r>
            <a:r>
              <a:rPr lang="es-CL" sz="1600" dirty="0"/>
              <a:t>(11,1%) y la </a:t>
            </a:r>
            <a:r>
              <a:rPr lang="es-CL" sz="1600" b="1" dirty="0"/>
              <a:t>Superintendencia de Bancos e Instituciones Financiera </a:t>
            </a:r>
            <a:r>
              <a:rPr lang="es-CL" sz="1600" dirty="0"/>
              <a:t>(12,3%), los que al mes de julio alcanzaron niveles de ejecución de </a:t>
            </a:r>
            <a:r>
              <a:rPr lang="es-CL" sz="1600" b="1" dirty="0"/>
              <a:t>64,6%, 57,3%, 70,5% y 46,7% </a:t>
            </a:r>
            <a:r>
              <a:rPr lang="es-CL" sz="1600" dirty="0"/>
              <a:t>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El </a:t>
            </a:r>
            <a:r>
              <a:rPr lang="es-CL" sz="1600" b="1" dirty="0"/>
              <a:t>Servicio de Tesorería </a:t>
            </a:r>
            <a:r>
              <a:rPr lang="es-CL" sz="1600" dirty="0"/>
              <a:t>es el que presenta el mayor avance con un 70,5%, explicado principalmente por el gasto registrado en “personal” que a la fecha registra una ejecución de 77,5%, que a su vez representa el 84,8% de la erogación efectuada a la fecha, representando el 67,2% del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el </a:t>
            </a:r>
            <a:r>
              <a:rPr lang="es-CL" sz="1600" b="1" dirty="0"/>
              <a:t>Programa de Modernización Sector Público </a:t>
            </a:r>
            <a:r>
              <a:rPr lang="es-CL" sz="1600" dirty="0"/>
              <a:t>es el que presenta la menor erogación con un 39,4%.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90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159363A-1C71-49A0-8B8D-8BBFB6735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89280"/>
              </p:ext>
            </p:extLst>
          </p:nvPr>
        </p:nvGraphicFramePr>
        <p:xfrm>
          <a:off x="519113" y="1916832"/>
          <a:ext cx="810577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3" imgW="8105879" imgH="2600370" progId="Excel.Sheet.12">
                  <p:embed/>
                </p:oleObj>
              </mc:Choice>
              <mc:Fallback>
                <p:oleObj name="Worksheet" r:id="rId3" imgW="8105879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916832"/>
                        <a:ext cx="810577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688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C3ACDA-2E96-452E-A952-9DF19E42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882099"/>
            <a:ext cx="4092428" cy="23867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06A93C-630F-4ED0-B5CF-10AA4450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522" y="1882098"/>
            <a:ext cx="4092428" cy="23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Julio 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08,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80378FD-A6B4-44F6-A6FC-CE0EDF9ED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05739"/>
              </p:ext>
            </p:extLst>
          </p:nvPr>
        </p:nvGraphicFramePr>
        <p:xfrm>
          <a:off x="438150" y="1706091"/>
          <a:ext cx="82677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Worksheet" r:id="rId4" imgW="8267689" imgH="3667140" progId="Excel.Sheet.12">
                  <p:embed/>
                </p:oleObj>
              </mc:Choice>
              <mc:Fallback>
                <p:oleObj name="Worksheet" r:id="rId4" imgW="8267689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150" y="1706091"/>
                        <a:ext cx="826770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175" y="58670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2B4C314-8BF5-40BE-8757-54B977B7D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40772"/>
              </p:ext>
            </p:extLst>
          </p:nvPr>
        </p:nvGraphicFramePr>
        <p:xfrm>
          <a:off x="406399" y="1628800"/>
          <a:ext cx="8209425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Worksheet" r:id="rId3" imgW="8363046" imgH="4733910" progId="Excel.Sheet.12">
                  <p:embed/>
                </p:oleObj>
              </mc:Choice>
              <mc:Fallback>
                <p:oleObj name="Worksheet" r:id="rId3" imgW="8363046" imgH="47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399" y="1628800"/>
                        <a:ext cx="8209425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0480" y="35730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06: UNIDAD ADMINISTRADORA DE LOS TRIBUNALES TRIBUTARIOS Y ADUANEROS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DD51310-3C29-4B83-B765-B524E2F6C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54264"/>
              </p:ext>
            </p:extLst>
          </p:nvPr>
        </p:nvGraphicFramePr>
        <p:xfrm>
          <a:off x="390525" y="1916832"/>
          <a:ext cx="82962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3" imgW="8363046" imgH="1647810" progId="Excel.Sheet.12">
                  <p:embed/>
                </p:oleObj>
              </mc:Choice>
              <mc:Fallback>
                <p:oleObj name="Worksheet" r:id="rId3" imgW="8363046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1916832"/>
                        <a:ext cx="829627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07: SISTEMA INTEGRADO DE COMERCIO EXTERIOR (SICEX)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A7C7B0C-B640-4C16-BE00-55C3292E3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39379"/>
              </p:ext>
            </p:extLst>
          </p:nvPr>
        </p:nvGraphicFramePr>
        <p:xfrm>
          <a:off x="390525" y="1916832"/>
          <a:ext cx="8234610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3" imgW="8363046" imgH="2790720" progId="Excel.Sheet.12">
                  <p:embed/>
                </p:oleObj>
              </mc:Choice>
              <mc:Fallback>
                <p:oleObj name="Worksheet" r:id="rId3" imgW="8363046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1916832"/>
                        <a:ext cx="8234610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1050</Words>
  <Application>Microsoft Office PowerPoint</Application>
  <PresentationFormat>Presentación en pantalla (4:3)</PresentationFormat>
  <Paragraphs>89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Julio de 2017 Partida 08: MINISTERIO DE HACIENDA</vt:lpstr>
      <vt:lpstr>Ejecución Presupuestaria de Gastos Acumulada al mes de Julio de 2017  Ministerio de Hacienda</vt:lpstr>
      <vt:lpstr>Ejecución Presupuestaria de Gastos Acumulada al mes de Julio de 2017  Ministerio de Hacienda</vt:lpstr>
      <vt:lpstr>Ejecución Presupuestaria de Gastos Acumulada al mes de Julio de 2017  Ministerio de Hacienda</vt:lpstr>
      <vt:lpstr>Ejecución Presupuestaria de Gastos Acumulada al mes de Julio de 2017  Ministerio de Hacienda</vt:lpstr>
      <vt:lpstr>Ejecución Presupuestaria de Gastos Acumulada al mes de Julio de 2017  Partida 08,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165</cp:revision>
  <cp:lastPrinted>2016-07-04T14:42:46Z</cp:lastPrinted>
  <dcterms:created xsi:type="dcterms:W3CDTF">2016-06-23T13:38:47Z</dcterms:created>
  <dcterms:modified xsi:type="dcterms:W3CDTF">2017-09-11T20:22:47Z</dcterms:modified>
</cp:coreProperties>
</file>