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0"/>
  </p:notesMasterIdLst>
  <p:handoutMasterIdLst>
    <p:handoutMasterId r:id="rId31"/>
  </p:handoutMasterIdLst>
  <p:sldIdLst>
    <p:sldId id="256" r:id="rId3"/>
    <p:sldId id="298" r:id="rId4"/>
    <p:sldId id="320" r:id="rId5"/>
    <p:sldId id="321" r:id="rId6"/>
    <p:sldId id="318" r:id="rId7"/>
    <p:sldId id="264" r:id="rId8"/>
    <p:sldId id="263" r:id="rId9"/>
    <p:sldId id="265" r:id="rId10"/>
    <p:sldId id="299" r:id="rId11"/>
    <p:sldId id="300" r:id="rId12"/>
    <p:sldId id="301" r:id="rId13"/>
    <p:sldId id="302" r:id="rId14"/>
    <p:sldId id="303" r:id="rId15"/>
    <p:sldId id="304" r:id="rId16"/>
    <p:sldId id="305" r:id="rId17"/>
    <p:sldId id="306" r:id="rId18"/>
    <p:sldId id="317" r:id="rId19"/>
    <p:sldId id="307" r:id="rId20"/>
    <p:sldId id="308" r:id="rId21"/>
    <p:sldId id="309" r:id="rId22"/>
    <p:sldId id="310" r:id="rId23"/>
    <p:sldId id="311" r:id="rId24"/>
    <p:sldId id="312" r:id="rId25"/>
    <p:sldId id="313" r:id="rId26"/>
    <p:sldId id="314" r:id="rId27"/>
    <p:sldId id="315" r:id="rId28"/>
    <p:sldId id="316" r:id="rId29"/>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1374" y="4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13-09-2017</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13-09-2017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3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JULIO 2017</a:t>
            </a:r>
            <a:br>
              <a:rPr lang="es-CL" sz="2400" b="1" dirty="0" smtClean="0">
                <a:latin typeface="+mn-lt"/>
              </a:rPr>
            </a:br>
            <a:r>
              <a:rPr lang="es-CL" sz="2400" b="1" dirty="0" smtClean="0">
                <a:latin typeface="+mn-lt"/>
              </a:rPr>
              <a:t>PARTIDA 07:</a:t>
            </a:r>
            <a:br>
              <a:rPr lang="es-CL" sz="2400" b="1" dirty="0" smtClean="0">
                <a:latin typeface="+mn-lt"/>
              </a:rPr>
            </a:br>
            <a:r>
              <a:rPr lang="es-CL" sz="2400" b="1" dirty="0" smtClean="0">
                <a:latin typeface="+mn-lt"/>
              </a:rPr>
              <a:t>MINISTERIO </a:t>
            </a:r>
            <a:r>
              <a:rPr lang="es-CL" sz="2400" b="1" dirty="0">
                <a:latin typeface="+mn-lt"/>
              </a:rPr>
              <a:t>DE ECONOMÍA, FOMENTO Y TURISMO</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SEPTIEMBRE 2017</a:t>
            </a:r>
            <a:endParaRPr lang="es-C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08: SECRETARÍA EJECUTIVA CONSEJO NACIONAL DE INNOVACIÓN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2060848"/>
            <a:ext cx="7496175"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11: PROGRAMA INICIATIVA CIENTÍFICA MILLENIUM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12776"/>
            <a:ext cx="822960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1988840"/>
            <a:ext cx="7496175"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02. PROGRAMA 01: SERVICIO NACIONAL DEL CONSUMIDOR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66888"/>
            <a:ext cx="7776864" cy="411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7" y="326998"/>
            <a:ext cx="8118104"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01: SUBSECRETARÍA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256645"/>
            <a:ext cx="8229600" cy="30014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1628800"/>
            <a:ext cx="8029575"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02: FONDO DE ADMINISTRACIÓN PESQUERO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1844824"/>
            <a:ext cx="8029575"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04. PROGRAMA 01: SERVICIO NACIONAL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5" y="1772816"/>
            <a:ext cx="7488832"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628800"/>
            <a:ext cx="826770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 - CONTINUACIÓN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628800"/>
            <a:ext cx="82677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309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01: INSTITUTO NACIONAL DE ESTADÍSTICAS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484783"/>
            <a:ext cx="8020050" cy="4976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02:  PROGRAMA CENSOS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660524"/>
            <a:ext cx="8020050" cy="414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05026" y="404664"/>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MINISTERIO DE ECONOMÍA, FOMENTO Y TURISMO</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386224" y="1284514"/>
            <a:ext cx="8229600" cy="5078313"/>
          </a:xfrm>
          <a:prstGeom prst="rect">
            <a:avLst/>
          </a:prstGeom>
        </p:spPr>
        <p:txBody>
          <a:bodyPr wrap="square">
            <a:spAutoFit/>
          </a:bodyPr>
          <a:lstStyle/>
          <a:p>
            <a:pPr algn="ctr"/>
            <a:r>
              <a:rPr lang="es-CL" sz="1200" b="1" u="sng" dirty="0" smtClean="0"/>
              <a:t>Prioridades presupuestarias: El proyecto de Ley de Presupuestos 2017 contempló 4 ejes del presupuesto de este Ministerio.</a:t>
            </a:r>
          </a:p>
          <a:p>
            <a:pPr algn="just"/>
            <a:r>
              <a:rPr lang="es-CL" sz="1200" b="1" dirty="0"/>
              <a:t>1</a:t>
            </a:r>
            <a:r>
              <a:rPr lang="es-CL" sz="1200" b="1" dirty="0" smtClean="0"/>
              <a:t>. Competitividad y diversificación: los desafíos de los sectores productivos para 2017</a:t>
            </a:r>
          </a:p>
          <a:p>
            <a:pPr marL="285750" indent="-285750" algn="just">
              <a:buFont typeface="Arial" panose="020B0604020202020204" pitchFamily="34" charset="0"/>
              <a:buChar char="•"/>
            </a:pPr>
            <a:r>
              <a:rPr lang="es-CL" sz="1200" dirty="0"/>
              <a:t>Los recursos para innovación se incrementan en un 5,2% respecto de 2016, destacando:  del Fondo de Innovación para la Competitividad a instrumentos de financiamiento de proyectos de investigación científica, innovación empresarial, transferencia tecnológica y emprendimiento, ejecutados a través de </a:t>
            </a:r>
            <a:r>
              <a:rPr lang="es-CL" sz="1200" dirty="0" err="1"/>
              <a:t>Corfo</a:t>
            </a:r>
            <a:r>
              <a:rPr lang="es-CL" sz="1200" dirty="0"/>
              <a:t>, Innova y </a:t>
            </a:r>
            <a:r>
              <a:rPr lang="es-CL" sz="1200" dirty="0" err="1"/>
              <a:t>Conicyt</a:t>
            </a:r>
            <a:r>
              <a:rPr lang="es-CL" sz="1200" dirty="0"/>
              <a:t> principalmente.</a:t>
            </a:r>
          </a:p>
          <a:p>
            <a:pPr marL="285750" indent="-285750" algn="just">
              <a:buFont typeface="Arial" panose="020B0604020202020204" pitchFamily="34" charset="0"/>
              <a:buChar char="•"/>
            </a:pPr>
            <a:r>
              <a:rPr lang="es-CL" sz="1200" dirty="0"/>
              <a:t>Financiar los programas de Promoción de Inversiones, Transferencia Tecnológica, Emprendimiento (Capital Semilla e Incubadoras de Negocios) y los programas Estratégicos de Desarrollo.</a:t>
            </a:r>
          </a:p>
          <a:p>
            <a:pPr marL="285750" indent="-285750" algn="just">
              <a:buFont typeface="Arial" panose="020B0604020202020204" pitchFamily="34" charset="0"/>
              <a:buChar char="•"/>
            </a:pPr>
            <a:r>
              <a:rPr lang="es-CL" sz="1200" dirty="0"/>
              <a:t>El Comité Innova contará con un presupuesto para ejecutar los distintos programas a través de Innovación Empresarial, destacando el financiamiento basal para 4 Centros Tecnológicos, 20 proyectos del programa de Innovación de Alta Tecnología y el desarrollo de las hojas de ruta en 5 sectores estratégicos.</a:t>
            </a:r>
          </a:p>
          <a:p>
            <a:pPr marL="285750" indent="-285750" algn="just">
              <a:buFont typeface="Arial" panose="020B0604020202020204" pitchFamily="34" charset="0"/>
              <a:buChar char="•"/>
            </a:pPr>
            <a:r>
              <a:rPr lang="es-CL" sz="1200" dirty="0"/>
              <a:t>Iniciativa Científica </a:t>
            </a:r>
            <a:r>
              <a:rPr lang="es-CL" sz="1200" dirty="0" err="1"/>
              <a:t>Millenium</a:t>
            </a:r>
            <a:r>
              <a:rPr lang="es-CL" sz="1200" dirty="0"/>
              <a:t>, incluye recursos que permitirán la continuidad operacional de 36 Centros Científicos y 27 Núcleos, las actividades de difusión del programa y creación de redes, y el soporte administrativo requerido</a:t>
            </a:r>
            <a:r>
              <a:rPr lang="es-CL" sz="1200" dirty="0" smtClean="0"/>
              <a:t>.</a:t>
            </a:r>
          </a:p>
          <a:p>
            <a:pPr marL="285750" indent="-285750" algn="just">
              <a:buFont typeface="Arial" panose="020B0604020202020204" pitchFamily="34" charset="0"/>
              <a:buChar char="•"/>
            </a:pPr>
            <a:endParaRPr lang="es-CL" sz="1200" dirty="0"/>
          </a:p>
          <a:p>
            <a:pPr algn="just"/>
            <a:r>
              <a:rPr lang="es-CL" sz="1200" b="1" dirty="0"/>
              <a:t>2. Fomento al emprendimiento y competitividad</a:t>
            </a:r>
          </a:p>
          <a:p>
            <a:pPr marL="171450" indent="-171450" algn="just">
              <a:buFont typeface="Arial" panose="020B0604020202020204" pitchFamily="34" charset="0"/>
              <a:buChar char="•"/>
            </a:pPr>
            <a:r>
              <a:rPr lang="es-CL" sz="1200" dirty="0"/>
              <a:t>El presupuesto de </a:t>
            </a:r>
            <a:r>
              <a:rPr lang="es-CL" sz="1200" dirty="0" err="1"/>
              <a:t>Corfo</a:t>
            </a:r>
            <a:r>
              <a:rPr lang="es-CL" sz="1200" dirty="0"/>
              <a:t> considera recursos que permiten dar continuidad a los programas tradicionales de subsidios, a los Pilotos de Descentralización en tres regiones, instalar capacidades para desarrollar un Programa de Fomento en sectores indígenas, e incrementar en forma importante el gasto destinado a respaldar créditos otorgados por la banca privada al sector productivo.</a:t>
            </a:r>
          </a:p>
          <a:p>
            <a:pPr marL="171450" indent="-171450" algn="just">
              <a:buFont typeface="Arial" panose="020B0604020202020204" pitchFamily="34" charset="0"/>
              <a:buChar char="•"/>
            </a:pPr>
            <a:r>
              <a:rPr lang="es-CL" sz="1200" dirty="0"/>
              <a:t>Funcionamiento de los 50 Centros de Desarrollo Empresarial a lo largo del país, comprometidos en la Agenda de Productividad.</a:t>
            </a:r>
          </a:p>
          <a:p>
            <a:pPr marL="171450" indent="-171450" algn="just">
              <a:buFont typeface="Arial" panose="020B0604020202020204" pitchFamily="34" charset="0"/>
              <a:buChar char="•"/>
            </a:pPr>
            <a:r>
              <a:rPr lang="es-CL" sz="1200" dirty="0"/>
              <a:t>Incluye financiamiento para el programa Barrios Comerciales, los cuales permitirán continuar con las acciones de fortalecimiento en 60 barrios. Asimismo, para el Programa Almacenes de Chile se financiarán aproximadamente 600 proyectos que buscan reducir costos, aumentar ventas y atraer más clientes.</a:t>
            </a:r>
          </a:p>
          <a:p>
            <a:pPr marL="171450" indent="-171450" algn="just">
              <a:buFont typeface="Arial" panose="020B0604020202020204" pitchFamily="34" charset="0"/>
              <a:buChar char="•"/>
            </a:pPr>
            <a:r>
              <a:rPr lang="es-CL" sz="1200" dirty="0"/>
              <a:t>Respecto del programa de Ferias Libres, se consideran $2.124 millones, los que junto a los $258 millones incluidos en los Comités Regionales de Desarrollo Productivo, permiten cumplir con el compromiso presidencial de duplicar los fondos para esta iniciativa.</a:t>
            </a:r>
          </a:p>
          <a:p>
            <a:pPr marL="171450" indent="-171450" algn="just">
              <a:buFont typeface="Arial" panose="020B0604020202020204" pitchFamily="34" charset="0"/>
              <a:buChar char="•"/>
            </a:pPr>
            <a:r>
              <a:rPr lang="es-CL" sz="1200" dirty="0"/>
              <a:t>Finalmente, se consideran $155.723 millones para Préstamos de Fomento de </a:t>
            </a:r>
            <a:r>
              <a:rPr lang="es-CL" sz="1200" dirty="0" err="1"/>
              <a:t>Corfo</a:t>
            </a:r>
            <a:r>
              <a:rPr lang="es-CL" sz="1200" dirty="0"/>
              <a:t> y Fondos de Capital de Riesgo</a:t>
            </a:r>
            <a:r>
              <a:rPr lang="es-CL" sz="12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08. PROGRAMA 01:FISCALÍA NACIONAL ECONÓMICA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1951038"/>
            <a:ext cx="7941567" cy="4142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09. PROGRAMA 01: SERVICIO NACIONAL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28800"/>
            <a:ext cx="7704856"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16. PROGRAMA 01:SERVICIO DE COOPERACIÓN TÉCNICA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1628800"/>
            <a:ext cx="806767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19. PROGRAMA 01:  COMITÉ INNOVA CHILE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2816"/>
            <a:ext cx="7992887" cy="439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21. PROGRAMA 01: AGENCIA DE PROMOCIÓN DE LA INVERSIÓN EXTRANJERA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179638"/>
            <a:ext cx="8076272" cy="3985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23. PROGRAMA 01: INAPI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2816"/>
            <a:ext cx="8076271"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7"/>
            <a:ext cx="8406135" cy="365124"/>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24. PROGRAMA 01: SUBSECRETARÍA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4" y="1556791"/>
            <a:ext cx="8238911" cy="46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25. PROGRAMA 01: SUPERINTENDENCIA DE INSOLVENCIA Y REEMPRENDIMIENTO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00808"/>
            <a:ext cx="8013575"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616648"/>
          </a:xfrm>
          <a:prstGeom prst="rect">
            <a:avLst/>
          </a:prstGeom>
        </p:spPr>
        <p:txBody>
          <a:bodyPr wrap="square">
            <a:spAutoFit/>
          </a:bodyPr>
          <a:lstStyle/>
          <a:p>
            <a:pPr algn="just"/>
            <a:r>
              <a:rPr lang="es-CL" sz="1400" b="1" dirty="0" smtClean="0"/>
              <a:t>3. Turismo: desarrollo estratégico de un sector relevante en la economía regional</a:t>
            </a:r>
          </a:p>
          <a:p>
            <a:pPr algn="just"/>
            <a:r>
              <a:rPr lang="es-CL" sz="1400" dirty="0" smtClean="0"/>
              <a:t>Pesca: regulación, investigación y fomento</a:t>
            </a:r>
          </a:p>
          <a:p>
            <a:pPr algn="just"/>
            <a:r>
              <a:rPr lang="es-CL" sz="1400" dirty="0"/>
              <a:t>Para financiar el Programa de Promoción Turística, cuya finalidad es lograr una promoción efectiva de las bondades turísticas de nuestro país a nivel nacional e internacional.</a:t>
            </a:r>
          </a:p>
          <a:p>
            <a:pPr algn="just"/>
            <a:r>
              <a:rPr lang="es-CL" sz="1400" dirty="0"/>
              <a:t>Programas de Turismo Social (Tercera Edad, Giras de Estudio, Turismo Mujer y Familia), que en 2017 beneficiarán a 82.450 personas entre adultos </a:t>
            </a:r>
            <a:r>
              <a:rPr lang="es-CL" sz="1400" dirty="0" smtClean="0"/>
              <a:t>mayores</a:t>
            </a:r>
            <a:r>
              <a:rPr lang="es-CL" sz="1400" dirty="0"/>
              <a:t>, estudiantes y jefas de hogar de sectores vulnerables.</a:t>
            </a:r>
          </a:p>
          <a:p>
            <a:pPr algn="just"/>
            <a:r>
              <a:rPr lang="es-CL" sz="1400" dirty="0"/>
              <a:t>Por su parte, en la Subsecretaría de Turismo destacan  recursos por $3.047 millones para programas de inversiones en áreas protegidas, desarrollo de nueva oferta de productos turísticos y desarrollo del turismo de intereses especiales, los que serán ejecutados por el Programa de las Naciones Unidas para el Desarrollo (PNUD), Fundación Altiplano y </a:t>
            </a:r>
            <a:r>
              <a:rPr lang="es-CL" sz="1400" dirty="0" err="1"/>
              <a:t>Conaf</a:t>
            </a:r>
            <a:r>
              <a:rPr lang="es-CL" sz="1400" dirty="0" smtClean="0"/>
              <a:t>.</a:t>
            </a:r>
          </a:p>
          <a:p>
            <a:pPr algn="just"/>
            <a:endParaRPr lang="es-CL" sz="1400" dirty="0"/>
          </a:p>
          <a:p>
            <a:pPr algn="just"/>
            <a:r>
              <a:rPr lang="es-CL" sz="1400" b="1" dirty="0" smtClean="0"/>
              <a:t>4. Pesca: regulación, investigación y fomento</a:t>
            </a:r>
          </a:p>
          <a:p>
            <a:pPr algn="just"/>
            <a:r>
              <a:rPr lang="es-CL" sz="1400" dirty="0" smtClean="0"/>
              <a:t>La </a:t>
            </a:r>
            <a:r>
              <a:rPr lang="es-CL" sz="1400" dirty="0"/>
              <a:t>Subsecretaría de Pesca contempla el financiamiento de diversos estudios en materia de regulación e investigación pesquera, a través del Fondo de Investigación Pesquera y el Instituto de Fomento Pesquero.</a:t>
            </a:r>
          </a:p>
          <a:p>
            <a:pPr algn="just"/>
            <a:r>
              <a:rPr lang="es-CL" sz="1400" dirty="0"/>
              <a:t>Brindar apoyo al sector pesquero artesanal y para la implementación de la Ley N° 20.925 sobre Repoblamiento y Cultivo de Algas. </a:t>
            </a:r>
          </a:p>
          <a:p>
            <a:pPr algn="just"/>
            <a:r>
              <a:rPr lang="es-CL" sz="1400" dirty="0"/>
              <a:t>Fortalecimiento de la fiscalización en materias de pesca y acuicultura.</a:t>
            </a:r>
          </a:p>
          <a:p>
            <a:pPr algn="just"/>
            <a:endParaRPr lang="es-CL" sz="1400" dirty="0" smtClean="0"/>
          </a:p>
          <a:p>
            <a:pPr algn="just"/>
            <a:endParaRPr lang="es-CL" sz="1400" dirty="0"/>
          </a:p>
        </p:txBody>
      </p:sp>
    </p:spTree>
    <p:extLst>
      <p:ext uri="{BB962C8B-B14F-4D97-AF65-F5344CB8AC3E}">
        <p14:creationId xmlns:p14="http://schemas.microsoft.com/office/powerpoint/2010/main" val="267565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616648"/>
          </a:xfrm>
          <a:prstGeom prst="rect">
            <a:avLst/>
          </a:prstGeom>
        </p:spPr>
        <p:txBody>
          <a:bodyPr wrap="square">
            <a:spAutoFit/>
          </a:bodyPr>
          <a:lstStyle/>
          <a:p>
            <a:pPr algn="just"/>
            <a:r>
              <a:rPr lang="es-CL" sz="1400" b="1" u="sng" dirty="0" smtClean="0"/>
              <a:t>Ejecución:</a:t>
            </a:r>
          </a:p>
          <a:p>
            <a:pPr algn="just"/>
            <a:r>
              <a:rPr lang="es-CL" sz="1400" dirty="0" smtClean="0"/>
              <a:t>El presupuesto inicial del Ministerio de Economía alcanza los M$1.218.509.762 . Distribuido en un 36,4% para Transferencias Corrientes; 30,5% Adquisición activos financieros; 13,1% Préstamos; 10,5% Gastos en Personal. Estos cuatro Subtítulos de gasto concentran el  90,5% del presupuesto total. El restante 9,5% se destina a los subtítulos 22, 23, 25, 26, 29, 31, 33 y 34</a:t>
            </a:r>
            <a:r>
              <a:rPr lang="es-CL" sz="1400" dirty="0" smtClean="0"/>
              <a:t>.</a:t>
            </a:r>
          </a:p>
          <a:p>
            <a:pPr algn="just"/>
            <a:endParaRPr lang="es-CL" sz="1400" dirty="0" smtClean="0"/>
          </a:p>
          <a:p>
            <a:pPr algn="just"/>
            <a:r>
              <a:rPr lang="es-CL" sz="1400" dirty="0" smtClean="0"/>
              <a:t>A julio 2017, el presupuesto vigente del Ministerio de Economía  se incrementó </a:t>
            </a:r>
            <a:r>
              <a:rPr lang="es-CL" sz="1400" dirty="0"/>
              <a:t>en </a:t>
            </a:r>
            <a:r>
              <a:rPr lang="es-CL" sz="1400" dirty="0" smtClean="0"/>
              <a:t>M$9.980.669, equivalente a un 0,8% del presupuesto inicial de este Ministerio, según consta en los respectivos decretos modificatorios del Ministerio de Hacienda.  </a:t>
            </a:r>
          </a:p>
          <a:p>
            <a:pPr algn="just"/>
            <a:r>
              <a:rPr lang="es-CL" sz="1400" dirty="0" smtClean="0"/>
              <a:t>En cuanto a los porcentajes de ejecución, se observa un 43,4% en el nivel de ejecución respecto al presupuesto vigente  y 43,7% del inicial</a:t>
            </a:r>
            <a:r>
              <a:rPr lang="es-CL" sz="1400" dirty="0" smtClean="0"/>
              <a:t>.</a:t>
            </a:r>
          </a:p>
          <a:p>
            <a:pPr algn="just"/>
            <a:endParaRPr lang="es-CL" sz="1400" dirty="0" smtClean="0"/>
          </a:p>
          <a:p>
            <a:pPr algn="just"/>
            <a:r>
              <a:rPr lang="es-CL" sz="1400" dirty="0" smtClean="0"/>
              <a:t>Respecto a la ejecución de programas las mayores tasas de ejecución del presupuesto vigente correspondieron a:  </a:t>
            </a:r>
            <a:r>
              <a:rPr lang="pt-BR" sz="1400" dirty="0" smtClean="0"/>
              <a:t>Programa CENSOS de INE 61,6</a:t>
            </a:r>
            <a:r>
              <a:rPr lang="pt-BR" sz="1400" dirty="0"/>
              <a:t>%; SERCOTEC </a:t>
            </a:r>
            <a:r>
              <a:rPr lang="pt-BR" sz="1400" dirty="0" smtClean="0"/>
              <a:t>58,4%;  y </a:t>
            </a:r>
            <a:r>
              <a:rPr lang="pt-BR" sz="1400" dirty="0" err="1"/>
              <a:t>S</a:t>
            </a:r>
            <a:r>
              <a:rPr lang="pt-BR" sz="1400" dirty="0" err="1" smtClean="0"/>
              <a:t>uperintendencia</a:t>
            </a:r>
            <a:r>
              <a:rPr lang="pt-BR" sz="1400" dirty="0" smtClean="0"/>
              <a:t> de </a:t>
            </a:r>
            <a:r>
              <a:rPr lang="pt-BR" sz="1400" dirty="0" err="1"/>
              <a:t>I</a:t>
            </a:r>
            <a:r>
              <a:rPr lang="pt-BR" sz="1400" dirty="0" err="1" smtClean="0"/>
              <a:t>nsolvencia</a:t>
            </a:r>
            <a:r>
              <a:rPr lang="pt-BR" sz="1400" dirty="0" smtClean="0"/>
              <a:t> y </a:t>
            </a:r>
            <a:r>
              <a:rPr lang="pt-BR" sz="1400" dirty="0" err="1" smtClean="0"/>
              <a:t>Reemprendimiento</a:t>
            </a:r>
            <a:r>
              <a:rPr lang="pt-BR" sz="1400" dirty="0" smtClean="0"/>
              <a:t> 57,5%.  La menor </a:t>
            </a:r>
            <a:r>
              <a:rPr lang="pt-BR" sz="1400" dirty="0" err="1" smtClean="0"/>
              <a:t>tasa</a:t>
            </a:r>
            <a:r>
              <a:rPr lang="pt-BR" sz="1400" dirty="0" smtClean="0"/>
              <a:t> de 6,6% corresponde al </a:t>
            </a:r>
            <a:r>
              <a:rPr lang="pt-BR" sz="1400" dirty="0" err="1"/>
              <a:t>F</a:t>
            </a:r>
            <a:r>
              <a:rPr lang="pt-BR" sz="1400" dirty="0" err="1" smtClean="0"/>
              <a:t>ondo</a:t>
            </a:r>
            <a:r>
              <a:rPr lang="pt-BR" sz="1400" dirty="0" smtClean="0"/>
              <a:t> de </a:t>
            </a:r>
            <a:r>
              <a:rPr lang="pt-BR" sz="1400" dirty="0" err="1"/>
              <a:t>A</a:t>
            </a:r>
            <a:r>
              <a:rPr lang="pt-BR" sz="1400" dirty="0" err="1" smtClean="0"/>
              <a:t>dministración</a:t>
            </a:r>
            <a:r>
              <a:rPr lang="pt-BR" sz="1400" dirty="0" smtClean="0"/>
              <a:t> </a:t>
            </a:r>
            <a:r>
              <a:rPr lang="pt-BR" sz="1400" dirty="0" err="1" smtClean="0"/>
              <a:t>Pesquero</a:t>
            </a:r>
            <a:r>
              <a:rPr lang="pt-BR" sz="1400" dirty="0" smtClean="0"/>
              <a:t>. </a:t>
            </a:r>
            <a:r>
              <a:rPr lang="es-CL" sz="1400" dirty="0" smtClean="0"/>
              <a:t>El Programa CORFO concentra el 69,9% del presupuesto de esta Partida presupuestaria y alcanzó  a  julio una ejecución de  44,4% del presupuesto aprobado por el Congreso.</a:t>
            </a:r>
          </a:p>
          <a:p>
            <a:pPr algn="just"/>
            <a:endParaRPr lang="es-CL" sz="1400" dirty="0" smtClean="0"/>
          </a:p>
          <a:p>
            <a:pPr algn="just"/>
            <a:r>
              <a:rPr lang="es-CL" sz="1400" dirty="0" smtClean="0"/>
              <a:t>De la comparación con las tasas de ejecución del año 2016, se observa en 2017 una desaceleración en el gasto de este Ministerio en relación al año precedente, excepto los meses de marzo y junio, en los cuales la tasa de ejecución superó a la observada en 2016.</a:t>
            </a:r>
            <a:endParaRPr lang="es-CL" sz="1400" dirty="0"/>
          </a:p>
        </p:txBody>
      </p:sp>
    </p:spTree>
    <p:extLst>
      <p:ext uri="{BB962C8B-B14F-4D97-AF65-F5344CB8AC3E}">
        <p14:creationId xmlns:p14="http://schemas.microsoft.com/office/powerpoint/2010/main" val="303452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JULIO 2016-JULIO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307777"/>
          </a:xfrm>
          <a:prstGeom prst="rect">
            <a:avLst/>
          </a:prstGeom>
        </p:spPr>
        <p:txBody>
          <a:bodyPr wrap="square">
            <a:spAutoFit/>
          </a:bodyPr>
          <a:lstStyle/>
          <a:p>
            <a:pPr algn="just"/>
            <a:endParaRPr lang="es-CL" sz="1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83" y="1619068"/>
            <a:ext cx="36576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7" y="5733256"/>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4754245" y="1619068"/>
            <a:ext cx="4119641" cy="461665"/>
          </a:xfrm>
          <a:prstGeom prst="rect">
            <a:avLst/>
          </a:prstGeom>
        </p:spPr>
        <p:txBody>
          <a:bodyPr wrap="square">
            <a:spAutoFit/>
          </a:bodyPr>
          <a:lstStyle/>
          <a:p>
            <a:r>
              <a:rPr lang="es-CL" sz="1200" b="1" dirty="0"/>
              <a:t>Porcentaje de ejecución acumulada  respecto al presupuesto vigente, </a:t>
            </a:r>
            <a:r>
              <a:rPr lang="es-CL" sz="1200" b="1" dirty="0" smtClean="0"/>
              <a:t>enero-julio </a:t>
            </a:r>
            <a:r>
              <a:rPr lang="es-CL" sz="1200" b="1" dirty="0"/>
              <a:t>años 2016-2017</a:t>
            </a: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4244" y="2080733"/>
            <a:ext cx="4119641" cy="293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224" y="2080733"/>
            <a:ext cx="4114800" cy="293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459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MINISTERIO DE ECONOMÍA, FOMENTO Y TURISMO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378499" y="6237312"/>
            <a:ext cx="8406135" cy="365125"/>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78499" y="1340768"/>
            <a:ext cx="8229600" cy="1620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33538"/>
            <a:ext cx="7848872" cy="431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JULIO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07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558805"/>
            <a:ext cx="8406135" cy="182563"/>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412777"/>
            <a:ext cx="8420100" cy="5146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1700807"/>
            <a:ext cx="7496175" cy="482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07:PROGRAMA FONDO DE INNOVACIÓN PARA LA COMPETITIVIDAD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772815"/>
            <a:ext cx="8013574" cy="460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2416</TotalTime>
  <Words>1583</Words>
  <Application>Microsoft Office PowerPoint</Application>
  <PresentationFormat>Presentación en pantalla (4:3)</PresentationFormat>
  <Paragraphs>132</Paragraphs>
  <Slides>27</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27</vt:i4>
      </vt:variant>
    </vt:vector>
  </HeadingPairs>
  <TitlesOfParts>
    <vt:vector size="30" baseType="lpstr">
      <vt:lpstr>1_Tema de Office</vt:lpstr>
      <vt:lpstr>Tema de Office</vt:lpstr>
      <vt:lpstr>Imagen de mapa de bits</vt:lpstr>
      <vt:lpstr>EJECUCIÓN PRESUPUESTARIA DE GASTOS ACUMULADA A JULIO 2017 PARTIDA 07: MINISTERIO DE ECONOMÍA, FOMENTO Y TURISMO</vt:lpstr>
      <vt:lpstr>EJECUCIÓN PRESUPUESTARIA DE GASTOS ACUMULADA A JULIO 2017  MINISTERIO DE ECONOMÍA, FOMENTO Y TURISMO</vt:lpstr>
      <vt:lpstr>EJECUCIÓN PRESUPUESTARIA DE GASTOS ACUMULADA A JULIO 2017  MINISTERIO DE ECONOMÍA, FOMENTO Y TURISMO</vt:lpstr>
      <vt:lpstr>EJECUCIÓN PRESUPUESTARIA DE GASTOS ACUMULADA A JULIO 2017  MINISTERIO DE ECONOMÍA, FOMENTO Y TURISMO</vt:lpstr>
      <vt:lpstr>Ejecución Presupuestaria de Gastos Acumulada a JULIO 2016-JULIO 2017   MINISTERIO DE ECONOMÍA, FOMENTO Y TURISMO</vt:lpstr>
      <vt:lpstr>EJECUCIÓN PRESUPUESTARIA DE GASTOS ACUMULADA A JULIO 2017  PARTIDA 07 MINISTERIO DE ECONOMÍA, FOMENTO Y TURISMO</vt:lpstr>
      <vt:lpstr>EJECUCIÓN PRESUPUESTARIA DE GASTOS ACUMULADA A JULIO 2017  PARTIDA 07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176</cp:revision>
  <cp:lastPrinted>2017-06-08T16:20:08Z</cp:lastPrinted>
  <dcterms:created xsi:type="dcterms:W3CDTF">2016-06-23T13:38:47Z</dcterms:created>
  <dcterms:modified xsi:type="dcterms:W3CDTF">2017-09-13T22:02:32Z</dcterms:modified>
</cp:coreProperties>
</file>