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0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JULIO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3042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57650"/>
              </p:ext>
            </p:extLst>
          </p:nvPr>
        </p:nvGraphicFramePr>
        <p:xfrm>
          <a:off x="414336" y="1963388"/>
          <a:ext cx="8201488" cy="427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Hoja de cálculo" r:id="rId3" imgW="7553257" imgH="4600575" progId="Excel.Sheet.8">
                  <p:embed/>
                </p:oleObj>
              </mc:Choice>
              <mc:Fallback>
                <p:oleObj name="Hoja de cálculo" r:id="rId3" imgW="75532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63388"/>
                        <a:ext cx="8201488" cy="4273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05503"/>
              </p:ext>
            </p:extLst>
          </p:nvPr>
        </p:nvGraphicFramePr>
        <p:xfrm>
          <a:off x="467544" y="1772816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Hoja de cálculo" r:id="rId3" imgW="7410585" imgH="3076665" progId="Excel.Sheet.8">
                  <p:embed/>
                </p:oleObj>
              </mc:Choice>
              <mc:Fallback>
                <p:oleObj name="Hoja de cálculo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3600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145947"/>
              </p:ext>
            </p:extLst>
          </p:nvPr>
        </p:nvGraphicFramePr>
        <p:xfrm>
          <a:off x="467543" y="1700808"/>
          <a:ext cx="8157591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Hoja de cálculo" r:id="rId3" imgW="7886700" imgH="2628900" progId="Excel.Sheet.8">
                  <p:embed/>
                </p:oleObj>
              </mc:Choice>
              <mc:Fallback>
                <p:oleObj name="Hoja de cálculo" r:id="rId3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57591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62772"/>
              </p:ext>
            </p:extLst>
          </p:nvPr>
        </p:nvGraphicFramePr>
        <p:xfrm>
          <a:off x="467544" y="1695425"/>
          <a:ext cx="814827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Hoja de cálculo" r:id="rId3" imgW="7915343" imgH="3533865" progId="Excel.Sheet.8">
                  <p:embed/>
                </p:oleObj>
              </mc:Choice>
              <mc:Fallback>
                <p:oleObj name="Hoja de cálculo" r:id="rId3" imgW="79153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5425"/>
                        <a:ext cx="814827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880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07914"/>
              </p:ext>
            </p:extLst>
          </p:nvPr>
        </p:nvGraphicFramePr>
        <p:xfrm>
          <a:off x="467544" y="1754113"/>
          <a:ext cx="814827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Hoja de cálculo" r:id="rId3" imgW="7534343" imgH="2466885" progId="Excel.Sheet.8">
                  <p:embed/>
                </p:oleObj>
              </mc:Choice>
              <mc:Fallback>
                <p:oleObj name="Hoja de cálculo" r:id="rId3" imgW="7534343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4113"/>
                        <a:ext cx="814827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</a:t>
            </a:r>
            <a:r>
              <a:rPr lang="es-CL" sz="1600" b="1" dirty="0" smtClean="0"/>
              <a:t>Julio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fue de $</a:t>
            </a:r>
            <a:r>
              <a:rPr lang="es-CL" sz="1600" dirty="0" smtClean="0"/>
              <a:t>47.299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52%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mayor, en </a:t>
            </a:r>
            <a:r>
              <a:rPr lang="es-CL" sz="1600" dirty="0" smtClean="0"/>
              <a:t>1,5 </a:t>
            </a:r>
            <a:r>
              <a:rPr lang="es-CL" sz="1600" dirty="0"/>
              <a:t>puntos </a:t>
            </a:r>
            <a:r>
              <a:rPr lang="es-CL" sz="1600" dirty="0" smtClean="0"/>
              <a:t>porcentuales, al ejercicio presupuestario anterior.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</a:t>
            </a:r>
            <a:r>
              <a:rPr lang="es-CL" sz="1600" dirty="0" smtClean="0"/>
              <a:t>49% </a:t>
            </a:r>
            <a:r>
              <a:rPr lang="es-CL" sz="1600" dirty="0" smtClean="0"/>
              <a:t>de avance presupuestario, con un total gastado de </a:t>
            </a:r>
            <a:r>
              <a:rPr lang="es-CL" sz="1600" dirty="0" smtClean="0"/>
              <a:t>US$109 </a:t>
            </a:r>
            <a:r>
              <a:rPr lang="es-CL" sz="1600" dirty="0" smtClean="0"/>
              <a:t>millones. El año 2016 el porcentaje de gasto llegó a </a:t>
            </a:r>
            <a:r>
              <a:rPr lang="es-CL" sz="1600" dirty="0" smtClean="0"/>
              <a:t>37%.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</a:t>
            </a:r>
            <a:r>
              <a:rPr lang="es-MX" sz="1600" dirty="0" smtClean="0">
                <a:solidFill>
                  <a:prstClr val="black"/>
                </a:solidFill>
              </a:rPr>
              <a:t>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</a:t>
            </a:r>
            <a:r>
              <a:rPr lang="es-CL" sz="1600" dirty="0" smtClean="0">
                <a:solidFill>
                  <a:prstClr val="black"/>
                </a:solidFill>
              </a:rPr>
              <a:t>julio </a:t>
            </a:r>
            <a:r>
              <a:rPr lang="es-CL" sz="1600" dirty="0" smtClean="0">
                <a:solidFill>
                  <a:prstClr val="black"/>
                </a:solidFill>
              </a:rPr>
              <a:t>se han incluido recursos adicionales por $</a:t>
            </a:r>
            <a:r>
              <a:rPr lang="es-CL" sz="1600" dirty="0" smtClean="0">
                <a:solidFill>
                  <a:prstClr val="black"/>
                </a:solidFill>
              </a:rPr>
              <a:t>1.464 </a:t>
            </a:r>
            <a:r>
              <a:rPr lang="es-CL" sz="1600" dirty="0" smtClean="0">
                <a:solidFill>
                  <a:prstClr val="black"/>
                </a:solidFill>
              </a:rPr>
              <a:t>millones destinados a cumplir obligaciones del ejercicio presupuestario anterior (deuda flotante), con una ejecución presupuestaria de $</a:t>
            </a:r>
            <a:r>
              <a:rPr lang="es-CL" sz="1600" dirty="0" smtClean="0">
                <a:solidFill>
                  <a:prstClr val="black"/>
                </a:solidFill>
              </a:rPr>
              <a:t>1.355 </a:t>
            </a:r>
            <a:r>
              <a:rPr lang="es-CL" sz="16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600" dirty="0" smtClean="0">
                <a:solidFill>
                  <a:prstClr val="black"/>
                </a:solidFill>
              </a:rPr>
              <a:t>90% </a:t>
            </a:r>
            <a:r>
              <a:rPr lang="es-CL" sz="1600" dirty="0" smtClean="0">
                <a:solidFill>
                  <a:prstClr val="black"/>
                </a:solidFill>
              </a:rPr>
              <a:t>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privados, al Gobierno Central y para Otras Entidades Públicas, totalizaron desembolsos por </a:t>
            </a:r>
            <a:r>
              <a:rPr lang="es-CL" sz="1600" dirty="0" smtClean="0">
                <a:latin typeface="+mn-lt"/>
              </a:rPr>
              <a:t>$419 </a:t>
            </a:r>
            <a:r>
              <a:rPr lang="es-CL" sz="1600" dirty="0" smtClean="0">
                <a:latin typeface="+mn-lt"/>
              </a:rPr>
              <a:t>millones, con </a:t>
            </a:r>
            <a:r>
              <a:rPr lang="es-CL" sz="1600" dirty="0" smtClean="0">
                <a:latin typeface="+mn-lt"/>
              </a:rPr>
              <a:t>33% </a:t>
            </a:r>
            <a:r>
              <a:rPr lang="es-CL" sz="1600" dirty="0" smtClean="0">
                <a:latin typeface="+mn-lt"/>
              </a:rPr>
              <a:t>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recursos por $83 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informan un 100% de ejecución presupuestaria.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</a:t>
            </a:r>
            <a:r>
              <a:rPr lang="es-CL" sz="1600" dirty="0" smtClean="0">
                <a:latin typeface="+mn-lt"/>
              </a:rPr>
              <a:t>28% </a:t>
            </a:r>
            <a:r>
              <a:rPr lang="es-CL" sz="16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26%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45%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$6.352 millones informan un avance de </a:t>
            </a:r>
            <a:r>
              <a:rPr lang="es-CL" sz="1600" dirty="0" smtClean="0">
                <a:latin typeface="+mn-lt"/>
              </a:rPr>
              <a:t>51% </a:t>
            </a:r>
            <a:r>
              <a:rPr lang="es-CL" sz="16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</a:t>
            </a:r>
            <a:r>
              <a:rPr lang="es-CL" sz="1600" dirty="0" smtClean="0">
                <a:latin typeface="+mn-lt"/>
              </a:rPr>
              <a:t>$3.089 </a:t>
            </a:r>
            <a:r>
              <a:rPr lang="es-CL" sz="1600" dirty="0" smtClean="0">
                <a:latin typeface="+mn-lt"/>
              </a:rPr>
              <a:t>millones </a:t>
            </a:r>
            <a:r>
              <a:rPr lang="es-CL" sz="1600" dirty="0" smtClean="0">
                <a:latin typeface="+mn-lt"/>
              </a:rPr>
              <a:t>(36% </a:t>
            </a:r>
            <a:r>
              <a:rPr lang="es-CL" sz="16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observan 2 programas que no han </a:t>
            </a:r>
            <a:r>
              <a:rPr lang="es-CL" sz="1600" dirty="0">
                <a:latin typeface="+mn-lt"/>
              </a:rPr>
              <a:t>ejecutado gasto: </a:t>
            </a:r>
            <a:r>
              <a:rPr lang="es-CL" sz="1600" dirty="0" smtClean="0">
                <a:latin typeface="+mn-lt"/>
              </a:rPr>
              <a:t>Tesis Antárticas y </a:t>
            </a:r>
            <a:r>
              <a:rPr lang="es-CL" sz="1600" dirty="0">
                <a:latin typeface="+mn-lt"/>
              </a:rPr>
              <a:t>Aligamiento Científico </a:t>
            </a:r>
            <a:r>
              <a:rPr lang="es-CL" sz="1600" dirty="0" smtClean="0">
                <a:latin typeface="+mn-lt"/>
              </a:rPr>
              <a:t>Internacional.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51%, </a:t>
            </a:r>
            <a:r>
              <a:rPr lang="es-CL" sz="1600" dirty="0"/>
              <a:t>con un total gastado de </a:t>
            </a:r>
            <a:r>
              <a:rPr lang="es-CL" sz="1600" dirty="0" smtClean="0"/>
              <a:t>$</a:t>
            </a:r>
            <a:r>
              <a:rPr lang="es-CL" sz="1600" dirty="0" smtClean="0"/>
              <a:t>2.519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97" y="1996852"/>
            <a:ext cx="4029259" cy="24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5" y="1996852"/>
            <a:ext cx="4029259" cy="24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39" y="2014919"/>
            <a:ext cx="3957717" cy="2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4918"/>
            <a:ext cx="3957717" cy="24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143995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32964"/>
              </p:ext>
            </p:extLst>
          </p:nvPr>
        </p:nvGraphicFramePr>
        <p:xfrm>
          <a:off x="467545" y="1914897"/>
          <a:ext cx="8140554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Hoja de cálculo" r:id="rId3" imgW="7115243" imgH="2162265" progId="Excel.Sheet.8">
                  <p:embed/>
                </p:oleObj>
              </mc:Choice>
              <mc:Fallback>
                <p:oleObj name="Hoja de cálculo" r:id="rId3" imgW="71152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4897"/>
                        <a:ext cx="8140554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04205"/>
              </p:ext>
            </p:extLst>
          </p:nvPr>
        </p:nvGraphicFramePr>
        <p:xfrm>
          <a:off x="467545" y="1906513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06513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66343"/>
              </p:ext>
            </p:extLst>
          </p:nvPr>
        </p:nvGraphicFramePr>
        <p:xfrm>
          <a:off x="378499" y="1700808"/>
          <a:ext cx="836996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Hoja de cálculo" r:id="rId4" imgW="8200957" imgH="1743075" progId="Excel.Sheet.8">
                  <p:embed/>
                </p:oleObj>
              </mc:Choice>
              <mc:Fallback>
                <p:oleObj name="Hoja de cálculo" r:id="rId4" imgW="8200957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700808"/>
                        <a:ext cx="836996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25876"/>
              </p:ext>
            </p:extLst>
          </p:nvPr>
        </p:nvGraphicFramePr>
        <p:xfrm>
          <a:off x="414337" y="1684834"/>
          <a:ext cx="8210798" cy="469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Hoja de cálculo" r:id="rId3" imgW="8763000" imgH="5362665" progId="Excel.Sheet.8">
                  <p:embed/>
                </p:oleObj>
              </mc:Choice>
              <mc:Fallback>
                <p:oleObj name="Hoja de cálculo" r:id="rId3" imgW="8763000" imgH="5362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84834"/>
                        <a:ext cx="8210798" cy="4696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907</Words>
  <Application>Microsoft Office PowerPoint</Application>
  <PresentationFormat>Presentación en pantalla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PRESUPUESTARIA DE GASTOS ACUMULADA AL MES DE JULIO DE 2017 PARTIDA 06: MINISTERIO DE RELACIONES EXTERIORES</vt:lpstr>
      <vt:lpstr>Ejecución Presupuestaria de Gastos Acumulada al Mes de Julio de 2017  Ministerio de Relaciones Exteriores</vt:lpstr>
      <vt:lpstr>Ejecución Presupuestaria de Gastos Acumulada al Mes de Julio de 2017  Ministerio de Relaciones Exteriores</vt:lpstr>
      <vt:lpstr>Ejecución Presupuestaria de Gastos Acumulada al Mes de Julio de 2017  Ministerio de Relaciones Exteriores</vt:lpstr>
      <vt:lpstr>Ejecución Presupuestaria de Gastos Acumulada al Mes de Julio de 2017  Ministerio de Relaciones Exteriores</vt:lpstr>
      <vt:lpstr>Ejecución Presupuestaria de Gastos Acumulada al Mes de Julio de 2017  Partida 06 Ministerio de Relaciones Exteriores</vt:lpstr>
      <vt:lpstr>Ejecución Presupuestaria de Gastos Acumulada al Mes de Julio de 2017  Partida 06 Ministerio de Relaciones Exteriores</vt:lpstr>
      <vt:lpstr>Ejecución Presupuestaria de Gastos Acumulada al Mes de Julio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127</cp:revision>
  <cp:lastPrinted>2016-07-04T14:42:46Z</cp:lastPrinted>
  <dcterms:created xsi:type="dcterms:W3CDTF">2016-06-23T13:38:47Z</dcterms:created>
  <dcterms:modified xsi:type="dcterms:W3CDTF">2017-09-21T18:33:47Z</dcterms:modified>
</cp:coreProperties>
</file>