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8" r:id="rId4"/>
    <p:sldId id="300" r:id="rId5"/>
    <p:sldId id="264" r:id="rId6"/>
    <p:sldId id="301" r:id="rId7"/>
    <p:sldId id="263" r:id="rId8"/>
    <p:sldId id="265" r:id="rId9"/>
    <p:sldId id="269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2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7" r:id="rId32"/>
    <p:sldId id="295" r:id="rId33"/>
    <p:sldId id="296" r:id="rId34"/>
    <p:sldId id="303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111" d="100"/>
          <a:sy n="111" d="100"/>
        </p:scale>
        <p:origin x="15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11-09-2017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11-09-2017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11-09-2017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11-09-2017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11-09-2017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11-09-2017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11-09-2017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11-09-2017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11-09-2017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11-09-2017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9655732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>
                <a:latin typeface="+mn-lt"/>
              </a:rPr>
              <a:t>EJECUCIÓN PRESUPUESTARIA DE GASTOS ACUMULADA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al mes de Julio de 2017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Valparaíso, septiembre 2017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844875" y="1064930"/>
            <a:ext cx="3771241" cy="34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12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12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24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421450"/>
              </p:ext>
            </p:extLst>
          </p:nvPr>
        </p:nvGraphicFramePr>
        <p:xfrm>
          <a:off x="410078" y="836712"/>
          <a:ext cx="1209594" cy="8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" name="Imagen de mapa de bits" r:id="rId3" imgW="743054" imgH="523810" progId="PBrush">
                  <p:embed/>
                </p:oleObj>
              </mc:Choice>
              <mc:Fallback>
                <p:oleObj name="Imagen de mapa de bits" r:id="rId3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78" y="836712"/>
                        <a:ext cx="1209594" cy="89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99292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40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6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400" dirty="0"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8428" y="473763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8428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02EC889-7147-4001-9A49-A53A77FFC2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594252"/>
              </p:ext>
            </p:extLst>
          </p:nvPr>
        </p:nvGraphicFramePr>
        <p:xfrm>
          <a:off x="408428" y="1656669"/>
          <a:ext cx="8216707" cy="3068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Worksheet" r:id="rId3" imgW="8725024" imgH="3095550" progId="Excel.Sheet.12">
                  <p:embed/>
                </p:oleObj>
              </mc:Choice>
              <mc:Fallback>
                <p:oleObj name="Worksheet" r:id="rId3" imgW="8725024" imgH="30955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428" y="1656669"/>
                        <a:ext cx="8216707" cy="3068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155" y="616530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15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70FEBC7-0955-43CC-91E4-4838130AA4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640122"/>
              </p:ext>
            </p:extLst>
          </p:nvPr>
        </p:nvGraphicFramePr>
        <p:xfrm>
          <a:off x="414336" y="1656668"/>
          <a:ext cx="8201419" cy="450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Worksheet" r:id="rId3" imgW="8725024" imgH="4962600" progId="Excel.Sheet.12">
                  <p:embed/>
                </p:oleObj>
              </mc:Choice>
              <mc:Fallback>
                <p:oleObj name="Worksheet" r:id="rId3" imgW="8725024" imgH="4962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01419" cy="4508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877272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3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FEE9C00-D585-420F-9D2F-60ED60CE88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852268"/>
              </p:ext>
            </p:extLst>
          </p:nvPr>
        </p:nvGraphicFramePr>
        <p:xfrm>
          <a:off x="414336" y="1656668"/>
          <a:ext cx="8210799" cy="4220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Worksheet" r:id="rId3" imgW="8725024" imgH="4924530" progId="Excel.Sheet.12">
                  <p:embed/>
                </p:oleObj>
              </mc:Choice>
              <mc:Fallback>
                <p:oleObj name="Worksheet" r:id="rId3" imgW="8725024" imgH="49245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220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45306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199094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3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B3B6DF9-1200-40D5-89F5-4670A29AF5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057516"/>
              </p:ext>
            </p:extLst>
          </p:nvPr>
        </p:nvGraphicFramePr>
        <p:xfrm>
          <a:off x="414336" y="1654434"/>
          <a:ext cx="8210799" cy="379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Worksheet" r:id="rId3" imgW="8725024" imgH="4048110" progId="Excel.Sheet.12">
                  <p:embed/>
                </p:oleObj>
              </mc:Choice>
              <mc:Fallback>
                <p:oleObj name="Worksheet" r:id="rId3" imgW="8725024" imgH="40481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4434"/>
                        <a:ext cx="8210799" cy="3798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224" y="436510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3 de 3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67B38A5-D0B2-487E-850B-35BD91133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205080"/>
              </p:ext>
            </p:extLst>
          </p:nvPr>
        </p:nvGraphicFramePr>
        <p:xfrm>
          <a:off x="414336" y="1656668"/>
          <a:ext cx="8210799" cy="270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Worksheet" r:id="rId3" imgW="8725024" imgH="2790720" progId="Excel.Sheet.12">
                  <p:embed/>
                </p:oleObj>
              </mc:Choice>
              <mc:Fallback>
                <p:oleObj name="Worksheet" r:id="rId3" imgW="8725024" imgH="2790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2708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0883" y="635635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E4FFD3B-4303-4A2C-83B1-5348FE96A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791892"/>
              </p:ext>
            </p:extLst>
          </p:nvPr>
        </p:nvGraphicFramePr>
        <p:xfrm>
          <a:off x="467544" y="1556792"/>
          <a:ext cx="8157591" cy="4810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Worksheet" r:id="rId3" imgW="8725024" imgH="5876820" progId="Excel.Sheet.12">
                  <p:embed/>
                </p:oleObj>
              </mc:Choice>
              <mc:Fallback>
                <p:oleObj name="Worksheet" r:id="rId3" imgW="8725024" imgH="58768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556792"/>
                        <a:ext cx="8157591" cy="4810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93305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B445D57-2983-422B-AF87-09047F23FC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290521"/>
              </p:ext>
            </p:extLst>
          </p:nvPr>
        </p:nvGraphicFramePr>
        <p:xfrm>
          <a:off x="414336" y="1656668"/>
          <a:ext cx="8229600" cy="22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Worksheet" r:id="rId3" imgW="8686935" imgH="2600370" progId="Excel.Sheet.12">
                  <p:embed/>
                </p:oleObj>
              </mc:Choice>
              <mc:Fallback>
                <p:oleObj name="Worksheet" r:id="rId3" imgW="8686935" imgH="2600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29600" cy="227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37321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B5D54D2-79DA-4ACF-B1AA-A288793B8C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45044"/>
              </p:ext>
            </p:extLst>
          </p:nvPr>
        </p:nvGraphicFramePr>
        <p:xfrm>
          <a:off x="414336" y="1656669"/>
          <a:ext cx="8210800" cy="371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Worksheet" r:id="rId3" imgW="8401134" imgH="4238730" progId="Excel.Sheet.12">
                  <p:embed/>
                </p:oleObj>
              </mc:Choice>
              <mc:Fallback>
                <p:oleObj name="Worksheet" r:id="rId3" imgW="8401134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800" cy="3716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4806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 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40E265B-EF7A-4CE8-ABCA-CD31372218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790727"/>
              </p:ext>
            </p:extLst>
          </p:nvPr>
        </p:nvGraphicFramePr>
        <p:xfrm>
          <a:off x="414336" y="1868117"/>
          <a:ext cx="8210800" cy="198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Worksheet" r:id="rId3" imgW="8401134" imgH="2409750" progId="Excel.Sheet.12">
                  <p:embed/>
                </p:oleObj>
              </mc:Choice>
              <mc:Fallback>
                <p:oleObj name="Worksheet" r:id="rId3" imgW="8401134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7"/>
                        <a:ext cx="8210800" cy="1986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8641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 Servicio Nacional para Prevención y Rehabilitación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3817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05E8167-FD30-4DDF-BE60-8DABA42D3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784927"/>
              </p:ext>
            </p:extLst>
          </p:nvPr>
        </p:nvGraphicFramePr>
        <p:xfrm>
          <a:off x="414336" y="1869158"/>
          <a:ext cx="8210800" cy="371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Worksheet" r:id="rId3" imgW="8896288" imgH="4314870" progId="Excel.Sheet.12">
                  <p:embed/>
                </p:oleObj>
              </mc:Choice>
              <mc:Fallback>
                <p:oleObj name="Worksheet" r:id="rId3" imgW="8896288" imgH="43148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9158"/>
                        <a:ext cx="8210800" cy="3717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Para el año 2017 la Partida presenta un presupuesto aprobado de </a:t>
            </a:r>
            <a:r>
              <a:rPr lang="es-CL" sz="1600" b="1" dirty="0">
                <a:latin typeface="+mn-lt"/>
              </a:rPr>
              <a:t>$3.193.982 millones</a:t>
            </a:r>
            <a:r>
              <a:rPr lang="es-CL" sz="1600" dirty="0">
                <a:latin typeface="+mn-lt"/>
              </a:rPr>
              <a:t>, de los cuales un 39% se destina a gastos en personal, un 21% a iniciativas de inversión, un 20% a transferencias de capital, mientras que un 20% al resto de los subtítulos.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La ejecución del Ministerio, del mes de julio ascendió a </a:t>
            </a:r>
            <a:r>
              <a:rPr lang="es-CL" sz="1600" b="1" dirty="0">
                <a:latin typeface="+mn-lt"/>
              </a:rPr>
              <a:t>$284.760 millones</a:t>
            </a:r>
            <a:r>
              <a:rPr lang="es-CL" sz="1600" dirty="0">
                <a:latin typeface="+mn-lt"/>
              </a:rPr>
              <a:t>, es decir, un </a:t>
            </a:r>
            <a:r>
              <a:rPr lang="es-CL" sz="1600" b="1" dirty="0">
                <a:latin typeface="+mn-lt"/>
              </a:rPr>
              <a:t>8,9%</a:t>
            </a:r>
            <a:r>
              <a:rPr lang="es-CL" sz="1600" dirty="0">
                <a:latin typeface="+mn-lt"/>
              </a:rPr>
              <a:t> respecto de la ley inicial, gasto superior en 1,6 puntos porcentuales respecto a igual mes del año 2016.  La ejecución acumulada </a:t>
            </a:r>
            <a:r>
              <a:rPr lang="es-CL" sz="1600" dirty="0"/>
              <a:t>a julio de 2017 </a:t>
            </a:r>
            <a:r>
              <a:rPr lang="es-CL" sz="1600" dirty="0">
                <a:latin typeface="+mn-lt"/>
              </a:rPr>
              <a:t>ascendió a </a:t>
            </a:r>
            <a:r>
              <a:rPr lang="es-CL" sz="1600" b="1" dirty="0">
                <a:latin typeface="+mn-lt"/>
              </a:rPr>
              <a:t>$1.807.416 millones</a:t>
            </a:r>
            <a:r>
              <a:rPr lang="es-CL" sz="1600" dirty="0">
                <a:latin typeface="+mn-lt"/>
              </a:rPr>
              <a:t>, equivalente a un </a:t>
            </a:r>
            <a:r>
              <a:rPr lang="es-CL" sz="1600" b="1" dirty="0">
                <a:latin typeface="+mn-lt"/>
              </a:rPr>
              <a:t>54,8%</a:t>
            </a:r>
            <a:r>
              <a:rPr lang="es-CL" sz="1600" dirty="0">
                <a:latin typeface="+mn-lt"/>
              </a:rPr>
              <a:t> del presupuesto vigente y un </a:t>
            </a:r>
            <a:r>
              <a:rPr lang="es-CL" sz="1600" b="1" dirty="0">
                <a:latin typeface="+mn-lt"/>
              </a:rPr>
              <a:t>56,6%</a:t>
            </a:r>
            <a:r>
              <a:rPr lang="es-CL" sz="1600" dirty="0">
                <a:latin typeface="+mn-lt"/>
              </a:rPr>
              <a:t> del presupuesto inicial, manteniendo la tendencia registrada durante el ejercicio presupuestario anterior.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/>
              <a:t>Respecto a los aumentos y disminuciones al presupuesto inicial, la Partida presenta al mes de julio un aumento consolidado del </a:t>
            </a:r>
            <a:r>
              <a:rPr lang="es-CL" sz="1600" b="1" dirty="0"/>
              <a:t>$104.427 millones</a:t>
            </a:r>
            <a:r>
              <a:rPr lang="es-CL" sz="1600" dirty="0"/>
              <a:t>.  Lo que se traduce en incrementos en la mayoría de sus subtítulos, destacando por su monto los subtítulos 24 “transferencias corrientes”, con $65.283 millones; 34 “servicio de la deuda”, con $58.712 millones; y, el subtítulo 21 “gastos en personal”, con $16.530 millones.</a:t>
            </a:r>
          </a:p>
        </p:txBody>
      </p:sp>
    </p:spTree>
    <p:extLst>
      <p:ext uri="{BB962C8B-B14F-4D97-AF65-F5344CB8AC3E}">
        <p14:creationId xmlns:p14="http://schemas.microsoft.com/office/powerpoint/2010/main" val="320506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0493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51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2488727-3169-40C7-8319-D341151782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767348"/>
              </p:ext>
            </p:extLst>
          </p:nvPr>
        </p:nvGraphicFramePr>
        <p:xfrm>
          <a:off x="414336" y="1656669"/>
          <a:ext cx="8210799" cy="3860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Worksheet" r:id="rId3" imgW="8924922" imgH="4238730" progId="Excel.Sheet.12">
                  <p:embed/>
                </p:oleObj>
              </mc:Choice>
              <mc:Fallback>
                <p:oleObj name="Worksheet" r:id="rId3" imgW="8924922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860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08518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9CEB41A-ED83-4919-9F30-4812554637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837611"/>
              </p:ext>
            </p:extLst>
          </p:nvPr>
        </p:nvGraphicFramePr>
        <p:xfrm>
          <a:off x="414336" y="1656668"/>
          <a:ext cx="8210799" cy="3428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Worksheet" r:id="rId3" imgW="8924922" imgH="3781350" progId="Excel.Sheet.12">
                  <p:embed/>
                </p:oleObj>
              </mc:Choice>
              <mc:Fallback>
                <p:oleObj name="Worksheet" r:id="rId3" imgW="8924922" imgH="37813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3428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57301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740FF69-5173-4CD5-A076-C8E78AE70A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827642"/>
              </p:ext>
            </p:extLst>
          </p:nvPr>
        </p:nvGraphicFramePr>
        <p:xfrm>
          <a:off x="414336" y="1656669"/>
          <a:ext cx="8210799" cy="191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Worksheet" r:id="rId3" imgW="8924922" imgH="2028780" progId="Excel.Sheet.12">
                  <p:embed/>
                </p:oleObj>
              </mc:Choice>
              <mc:Fallback>
                <p:oleObj name="Worksheet" r:id="rId3" imgW="8924922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1916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42900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2A99F63-3D7C-42F1-A424-352AA319A0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81342"/>
              </p:ext>
            </p:extLst>
          </p:nvPr>
        </p:nvGraphicFramePr>
        <p:xfrm>
          <a:off x="414336" y="1656669"/>
          <a:ext cx="8210799" cy="177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Worksheet" r:id="rId3" imgW="8924922" imgH="1838430" progId="Excel.Sheet.12">
                  <p:embed/>
                </p:oleObj>
              </mc:Choice>
              <mc:Fallback>
                <p:oleObj name="Worksheet" r:id="rId3" imgW="8924922" imgH="1838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1772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94116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906BD3A-04FD-485F-A1D5-78D5895AFC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118921"/>
              </p:ext>
            </p:extLst>
          </p:nvPr>
        </p:nvGraphicFramePr>
        <p:xfrm>
          <a:off x="414336" y="1656668"/>
          <a:ext cx="8210799" cy="328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Worksheet" r:id="rId3" imgW="8924922" imgH="3629070" progId="Excel.Sheet.12">
                  <p:embed/>
                </p:oleObj>
              </mc:Choice>
              <mc:Fallback>
                <p:oleObj name="Worksheet" r:id="rId3" imgW="8924922" imgH="36290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3284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49738" y="486915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C676050-EE02-4438-AC19-D35DEE1425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448715"/>
              </p:ext>
            </p:extLst>
          </p:nvPr>
        </p:nvGraphicFramePr>
        <p:xfrm>
          <a:off x="449287" y="1868116"/>
          <a:ext cx="8166537" cy="300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Worksheet" r:id="rId3" imgW="9001100" imgH="3552930" progId="Excel.Sheet.12">
                  <p:embed/>
                </p:oleObj>
              </mc:Choice>
              <mc:Fallback>
                <p:oleObj name="Worksheet" r:id="rId3" imgW="9001100" imgH="3552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287" y="1868116"/>
                        <a:ext cx="8166537" cy="300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18725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CB0A6B1-6BF5-493B-B97C-BCF5C8C64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078813"/>
              </p:ext>
            </p:extLst>
          </p:nvPr>
        </p:nvGraphicFramePr>
        <p:xfrm>
          <a:off x="414336" y="1656668"/>
          <a:ext cx="8210799" cy="353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Worksheet" r:id="rId3" imgW="9001100" imgH="3743280" progId="Excel.Sheet.12">
                  <p:embed/>
                </p:oleObj>
              </mc:Choice>
              <mc:Fallback>
                <p:oleObj name="Worksheet" r:id="rId3" imgW="9001100" imgH="37432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353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58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350296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6443677-54C7-433D-ABCB-FA01C6EDA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737133"/>
              </p:ext>
            </p:extLst>
          </p:nvPr>
        </p:nvGraphicFramePr>
        <p:xfrm>
          <a:off x="423736" y="1656701"/>
          <a:ext cx="8210799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Worksheet" r:id="rId3" imgW="9001100" imgH="2028780" progId="Excel.Sheet.12">
                  <p:embed/>
                </p:oleObj>
              </mc:Choice>
              <mc:Fallback>
                <p:oleObj name="Worksheet" r:id="rId3" imgW="9001100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736" y="1656701"/>
                        <a:ext cx="8210799" cy="184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6104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678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DD61ECB-AC98-40AE-9087-3D418B9B48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26194"/>
              </p:ext>
            </p:extLst>
          </p:nvPr>
        </p:nvGraphicFramePr>
        <p:xfrm>
          <a:off x="414336" y="1651033"/>
          <a:ext cx="8210798" cy="2210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Worksheet" r:id="rId3" imgW="8210421" imgH="2409750" progId="Excel.Sheet.12">
                  <p:embed/>
                </p:oleObj>
              </mc:Choice>
              <mc:Fallback>
                <p:oleObj name="Worksheet" r:id="rId3" imgW="8210421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1033"/>
                        <a:ext cx="8210798" cy="2210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690" y="5949280"/>
            <a:ext cx="8406135" cy="3426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0471F3DF-D9D6-4682-A8CA-2A4201FFE1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839659"/>
              </p:ext>
            </p:extLst>
          </p:nvPr>
        </p:nvGraphicFramePr>
        <p:xfrm>
          <a:off x="414337" y="1656668"/>
          <a:ext cx="8210798" cy="42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Worksheet" r:id="rId3" imgW="8772567" imgH="4886460" progId="Excel.Sheet.12">
                  <p:embed/>
                </p:oleObj>
              </mc:Choice>
              <mc:Fallback>
                <p:oleObj name="Worksheet" r:id="rId3" imgW="8772567" imgH="4886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656668"/>
                        <a:ext cx="8210798" cy="429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268760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>
                <a:latin typeface="+mn-lt"/>
              </a:rPr>
              <a:t>Mientras que “iniciativas de inversión” y “transferencia de capital” son los subtítulos que presentan reducciones en su presupuesto con un </a:t>
            </a:r>
            <a:r>
              <a:rPr lang="es-CL" sz="1600" b="1" dirty="0">
                <a:latin typeface="+mn-lt"/>
              </a:rPr>
              <a:t>0,1%</a:t>
            </a:r>
            <a:r>
              <a:rPr lang="es-CL" sz="1600" dirty="0">
                <a:latin typeface="+mn-lt"/>
              </a:rPr>
              <a:t> (</a:t>
            </a:r>
            <a:r>
              <a:rPr lang="es-CL" sz="1600" dirty="0"/>
              <a:t>$618 millones) y </a:t>
            </a:r>
            <a:r>
              <a:rPr lang="es-CL" sz="1600" b="1" dirty="0"/>
              <a:t>8,7%</a:t>
            </a:r>
            <a:r>
              <a:rPr lang="es-CL" sz="1600" dirty="0"/>
              <a:t> ($55.419 millones) respectivamente</a:t>
            </a:r>
            <a:r>
              <a:rPr lang="es-CL" sz="1600" dirty="0">
                <a:latin typeface="+mn-lt"/>
              </a:rPr>
              <a:t>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En cuanto a los programas, </a:t>
            </a:r>
            <a:r>
              <a:rPr lang="es-CL" sz="1600" b="1" dirty="0"/>
              <a:t>el 82% </a:t>
            </a:r>
            <a:r>
              <a:rPr lang="es-CL" sz="1600" dirty="0"/>
              <a:t>del presupuesto inicial, se concentra en la </a:t>
            </a:r>
            <a:r>
              <a:rPr lang="es-CL" sz="1600" b="1" dirty="0"/>
              <a:t>Subsecretaría de Desarrollo Regional y Administrativo, Carabineros de Chile </a:t>
            </a:r>
            <a:r>
              <a:rPr lang="es-CL" sz="1600" dirty="0"/>
              <a:t>y </a:t>
            </a:r>
            <a:r>
              <a:rPr lang="es-CL" sz="1600" b="1" dirty="0"/>
              <a:t>los Gobiernos Regionales</a:t>
            </a:r>
            <a:r>
              <a:rPr lang="es-CL" sz="1600" dirty="0"/>
              <a:t> (que representan a su vez el 19%, 31% y 32% respectivamente), los que al mes de julio alcanzaron niveles de ejecución de </a:t>
            </a:r>
            <a:r>
              <a:rPr lang="es-CL" sz="1600" b="1" dirty="0"/>
              <a:t>46,3%, 58,2% y 54% respectivamente</a:t>
            </a:r>
            <a:r>
              <a:rPr lang="es-CL" sz="1600" dirty="0"/>
              <a:t>, todos calculados respecto al presupuesto vigente.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La </a:t>
            </a:r>
            <a:r>
              <a:rPr lang="es-CL" sz="1600" b="1" dirty="0"/>
              <a:t>Subsecretaría del Interior</a:t>
            </a:r>
            <a:r>
              <a:rPr lang="es-CL" sz="1600" dirty="0"/>
              <a:t> es el programa que presenta el </a:t>
            </a:r>
            <a:r>
              <a:rPr lang="es-CL" sz="1600" b="1" dirty="0"/>
              <a:t>mayor avance con un 85,4%</a:t>
            </a:r>
            <a:r>
              <a:rPr lang="es-CL" sz="1600" dirty="0"/>
              <a:t>, explicado por el nivel de gasto en las transferencias corrientes que al mes de julio presenta una ejecución de </a:t>
            </a:r>
            <a:r>
              <a:rPr lang="es-CL" sz="1600" b="1" dirty="0"/>
              <a:t>91,3%, </a:t>
            </a:r>
            <a:r>
              <a:rPr lang="es-CL" sz="1600" dirty="0"/>
              <a:t>representando a su vez el 75,1% del presupuesto vigente de la Subsecretaría, </a:t>
            </a:r>
            <a:r>
              <a:rPr lang="es-CL" sz="1600" b="1" u="sng" dirty="0"/>
              <a:t>debido a los mayores incrementos derivados de las emergencias vividas en el país ($57.885 millones)</a:t>
            </a:r>
            <a:r>
              <a:rPr lang="es-CL" sz="1600" dirty="0"/>
              <a:t>.</a:t>
            </a:r>
            <a:endParaRPr lang="es-CL" sz="1600" b="1" u="sng" dirty="0"/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Mientras que </a:t>
            </a:r>
            <a:r>
              <a:rPr lang="es-CL" sz="1600" b="1" dirty="0"/>
              <a:t>Fondo Social </a:t>
            </a:r>
            <a:r>
              <a:rPr lang="es-CL" sz="1600" dirty="0"/>
              <a:t>es el que presenta la </a:t>
            </a:r>
            <a:r>
              <a:rPr lang="es-CL" sz="1600" b="1" dirty="0"/>
              <a:t>ejecución menor, manteniendo el gasto de 4,9%</a:t>
            </a:r>
            <a:r>
              <a:rPr lang="es-CL" sz="1600" dirty="0"/>
              <a:t>.</a:t>
            </a:r>
            <a:endParaRPr lang="es-CL" sz="1600" b="1" u="sng" dirty="0"/>
          </a:p>
        </p:txBody>
      </p:sp>
    </p:spTree>
    <p:extLst>
      <p:ext uri="{BB962C8B-B14F-4D97-AF65-F5344CB8AC3E}">
        <p14:creationId xmlns:p14="http://schemas.microsoft.com/office/powerpoint/2010/main" val="14436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797152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21DC21B-891D-4017-8E74-CA5546FCC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917227"/>
              </p:ext>
            </p:extLst>
          </p:nvPr>
        </p:nvGraphicFramePr>
        <p:xfrm>
          <a:off x="467544" y="1656669"/>
          <a:ext cx="8157591" cy="314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656669"/>
                        <a:ext cx="8157591" cy="3140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77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01: Gastos de Funcionamiento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2F53D68-CF0C-4D24-A54A-F3037AA704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769594"/>
              </p:ext>
            </p:extLst>
          </p:nvPr>
        </p:nvGraphicFramePr>
        <p:xfrm>
          <a:off x="414336" y="1868116"/>
          <a:ext cx="8210799" cy="314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6"/>
                        <a:ext cx="8210799" cy="314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494116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1BFA71A-22DE-4225-AFFF-BCFD677A4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471126"/>
              </p:ext>
            </p:extLst>
          </p:nvPr>
        </p:nvGraphicFramePr>
        <p:xfrm>
          <a:off x="414336" y="1656669"/>
          <a:ext cx="8210799" cy="32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28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9641" y="617886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Presupuestaria de Gastos Acumulada al Mes de Julio 2016 - 2017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04ED3D3-87AF-4353-BD51-9241A0D68508}"/>
              </a:ext>
            </a:extLst>
          </p:cNvPr>
          <p:cNvSpPr txBox="1">
            <a:spLocks/>
          </p:cNvSpPr>
          <p:nvPr/>
        </p:nvSpPr>
        <p:spPr>
          <a:xfrm>
            <a:off x="389453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los GORES a </a:t>
            </a:r>
            <a:r>
              <a:rPr lang="es-CL" sz="1600" b="1" dirty="0">
                <a:ea typeface="Verdana" pitchFamily="34" charset="0"/>
                <a:cs typeface="Verdana" pitchFamily="34" charset="0"/>
              </a:rPr>
              <a:t>Julio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 de 2016 - 2017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07CE2A-EDF1-4142-82CE-499B68D28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89532"/>
            <a:ext cx="7758303" cy="42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43711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7" y="119937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C5813E55-5E19-4449-A5E9-DAEBB7E5A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652222"/>
              </p:ext>
            </p:extLst>
          </p:nvPr>
        </p:nvGraphicFramePr>
        <p:xfrm>
          <a:off x="414338" y="1654712"/>
          <a:ext cx="8229599" cy="2782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Worksheet" r:id="rId3" imgW="8315232" imgH="2981340" progId="Excel.Sheet.12">
                  <p:embed/>
                </p:oleObj>
              </mc:Choice>
              <mc:Fallback>
                <p:oleObj name="Worksheet" r:id="rId3" imgW="8315232" imgH="29813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8" y="1654712"/>
                        <a:ext cx="8229599" cy="2782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50912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la Partida 2016 - 2017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C7CFA3-8CBB-48D6-A27D-B9FE87258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4" y="1983757"/>
            <a:ext cx="4113768" cy="25202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40F5CC-8F83-4E53-8904-5655A94F5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983757"/>
            <a:ext cx="3981128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6" y="548680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Julio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2017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05, Resumen por Capítulos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6" y="6173787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F5AA1C0-621D-4DAE-A25E-981235F04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149180"/>
              </p:ext>
            </p:extLst>
          </p:nvPr>
        </p:nvGraphicFramePr>
        <p:xfrm>
          <a:off x="467543" y="1656667"/>
          <a:ext cx="8157591" cy="451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Worksheet" r:id="rId4" imgW="10344201" imgH="4695840" progId="Excel.Sheet.12">
                  <p:embed/>
                </p:oleObj>
              </mc:Choice>
              <mc:Fallback>
                <p:oleObj name="Worksheet" r:id="rId4" imgW="10344201" imgH="4695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3" y="1656667"/>
                        <a:ext cx="8157591" cy="451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00D2E45-8B16-4F24-B2E0-8FBE52020B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470452"/>
              </p:ext>
            </p:extLst>
          </p:nvPr>
        </p:nvGraphicFramePr>
        <p:xfrm>
          <a:off x="414337" y="1484785"/>
          <a:ext cx="8201488" cy="496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Worksheet" r:id="rId3" imgW="8210421" imgH="6524550" progId="Excel.Sheet.12">
                  <p:embed/>
                </p:oleObj>
              </mc:Choice>
              <mc:Fallback>
                <p:oleObj name="Worksheet" r:id="rId3" imgW="8210421" imgH="65245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484785"/>
                        <a:ext cx="8201488" cy="4963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301209"/>
            <a:ext cx="8406135" cy="365125"/>
          </a:xfrm>
        </p:spPr>
        <p:txBody>
          <a:bodyPr/>
          <a:lstStyle/>
          <a:p>
            <a:r>
              <a:rPr lang="es-CL" sz="1100" b="1" dirty="0"/>
              <a:t>Fuente</a:t>
            </a:r>
            <a:r>
              <a:rPr lang="es-CL" sz="110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CC2CE04-2858-4AD8-B58C-C60B391072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700756"/>
              </p:ext>
            </p:extLst>
          </p:nvPr>
        </p:nvGraphicFramePr>
        <p:xfrm>
          <a:off x="414336" y="1656669"/>
          <a:ext cx="8210799" cy="3644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Worksheet" r:id="rId3" imgW="8420044" imgH="3857760" progId="Excel.Sheet.12">
                  <p:embed/>
                </p:oleObj>
              </mc:Choice>
              <mc:Fallback>
                <p:oleObj name="Worksheet" r:id="rId3" imgW="8420044" imgH="38577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644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8469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Julio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D611106-C57B-4257-8578-34838F268E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051980"/>
              </p:ext>
            </p:extLst>
          </p:nvPr>
        </p:nvGraphicFramePr>
        <p:xfrm>
          <a:off x="414336" y="1772816"/>
          <a:ext cx="8210799" cy="467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Worksheet" r:id="rId3" imgW="8725024" imgH="5724540" progId="Excel.Sheet.12">
                  <p:embed/>
                </p:oleObj>
              </mc:Choice>
              <mc:Fallback>
                <p:oleObj name="Worksheet" r:id="rId3" imgW="8725024" imgH="57245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772816"/>
                        <a:ext cx="8210799" cy="467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1413</Words>
  <Application>Microsoft Office PowerPoint</Application>
  <PresentationFormat>Presentación en pantalla (4:3)</PresentationFormat>
  <Paragraphs>138</Paragraphs>
  <Slides>33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Andalus</vt:lpstr>
      <vt:lpstr>Arial</vt:lpstr>
      <vt:lpstr>Calibri</vt:lpstr>
      <vt:lpstr>Times New Roman</vt:lpstr>
      <vt:lpstr>Verdana</vt:lpstr>
      <vt:lpstr>1_Tema de Office</vt:lpstr>
      <vt:lpstr>Tema de Office</vt:lpstr>
      <vt:lpstr>Imagen de mapa de bits</vt:lpstr>
      <vt:lpstr>Worksheet</vt:lpstr>
      <vt:lpstr>EJECUCIÓN PRESUPUESTARIA DE GASTOS ACUMULADA al mes de Julio de 2017 Partida 05: MINISTERIO DEL INTERIOR Y SEGURIDAD PÚBLICA</vt:lpstr>
      <vt:lpstr>Ejecución Presupuestaria de Gastos Acumulada al Mes de Julio de 2017  Ministerio del Interior y Seguridad Pública</vt:lpstr>
      <vt:lpstr>Ejecución Presupuestaria de Gastos Acumulada al Mes de Julio de 2017  Ministerio del Interior y Seguridad Pública</vt:lpstr>
      <vt:lpstr>Ejecución Presupuestaria de Gastos Acumulada al Mes de Julio de 2017  Ministerio del Interior y Seguridad Pública</vt:lpstr>
      <vt:lpstr>Ejecución Presupuestaria de Gastos Acumulada al Mes de Julio de 2017  Ministerio del Interior y Seguridad Pública</vt:lpstr>
      <vt:lpstr>Ejecución Presupuestaria de Gastos Acumulada al mes de Julio de 2017  Partida 05,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rodrigo ruiz</cp:lastModifiedBy>
  <cp:revision>168</cp:revision>
  <cp:lastPrinted>2017-06-20T21:34:02Z</cp:lastPrinted>
  <dcterms:created xsi:type="dcterms:W3CDTF">2016-06-23T13:38:47Z</dcterms:created>
  <dcterms:modified xsi:type="dcterms:W3CDTF">2017-09-11T20:24:49Z</dcterms:modified>
</cp:coreProperties>
</file>