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Adm.'!$Y$32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4.0740270105663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7222222222222221E-2"/>
                  <c:y val="8.444444444444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222222222222223E-2"/>
                  <c:y val="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3333333333333333E-2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888888888888888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Adm.'!$Z$31:$AF$31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'Sec. y Adm.'!$Z$32:$AF$32</c:f>
              <c:numCache>
                <c:formatCode>0.0%</c:formatCode>
                <c:ptCount val="7"/>
                <c:pt idx="0">
                  <c:v>9.5475404293442631E-2</c:v>
                </c:pt>
                <c:pt idx="1">
                  <c:v>6.5899168960354984E-2</c:v>
                </c:pt>
                <c:pt idx="2">
                  <c:v>8.1531030835434115E-2</c:v>
                </c:pt>
                <c:pt idx="3">
                  <c:v>0.12256998333693025</c:v>
                </c:pt>
                <c:pt idx="4">
                  <c:v>7.2707203091704795E-2</c:v>
                </c:pt>
                <c:pt idx="5">
                  <c:v>0.11284843240615068</c:v>
                </c:pt>
                <c:pt idx="6">
                  <c:v>6.9138380919469375E-2</c:v>
                </c:pt>
              </c:numCache>
            </c:numRef>
          </c:val>
        </c:ser>
        <c:ser>
          <c:idx val="1"/>
          <c:order val="1"/>
          <c:tx>
            <c:strRef>
              <c:f>'Sec. y Adm.'!$Y$33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888888888888888E-2"/>
                  <c:y val="-1.7777777777777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Adm.'!$Z$31:$AF$31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'Sec. y Adm.'!$Z$33:$AF$33</c:f>
              <c:numCache>
                <c:formatCode>0.0%</c:formatCode>
                <c:ptCount val="7"/>
                <c:pt idx="0">
                  <c:v>8.9476123568950225E-2</c:v>
                </c:pt>
                <c:pt idx="1">
                  <c:v>6.5707699884118176E-2</c:v>
                </c:pt>
                <c:pt idx="2">
                  <c:v>8.8794923058209005E-2</c:v>
                </c:pt>
                <c:pt idx="3">
                  <c:v>9.8165361160999665E-2</c:v>
                </c:pt>
                <c:pt idx="4">
                  <c:v>7.4415448730846517E-2</c:v>
                </c:pt>
                <c:pt idx="5">
                  <c:v>0.11269595836604338</c:v>
                </c:pt>
                <c:pt idx="6">
                  <c:v>7.4735427038661553E-2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522240"/>
        <c:axId val="144532224"/>
      </c:barChart>
      <c:catAx>
        <c:axId val="144522240"/>
        <c:scaling>
          <c:orientation val="minMax"/>
        </c:scaling>
        <c:delete val="0"/>
        <c:axPos val="b"/>
        <c:majorTickMark val="out"/>
        <c:minorTickMark val="none"/>
        <c:tickLblPos val="nextTo"/>
        <c:crossAx val="144532224"/>
        <c:crosses val="autoZero"/>
        <c:auto val="1"/>
        <c:lblAlgn val="ctr"/>
        <c:lblOffset val="100"/>
        <c:noMultiLvlLbl val="0"/>
      </c:catAx>
      <c:valAx>
        <c:axId val="14453222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445222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>
        <c:manualLayout>
          <c:xMode val="edge"/>
          <c:yMode val="edge"/>
          <c:x val="0.24273600174978127"/>
          <c:y val="8.444444444444444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286351706036746"/>
          <c:y val="9.3788976377952762E-2"/>
          <c:w val="0.85658092738407698"/>
          <c:h val="0.732279615048119"/>
        </c:manualLayout>
      </c:layout>
      <c:lineChart>
        <c:grouping val="standard"/>
        <c:varyColors val="0"/>
        <c:ser>
          <c:idx val="0"/>
          <c:order val="0"/>
          <c:tx>
            <c:strRef>
              <c:f>'Sec. y Adm.'!$AL$32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5555555555555809E-3"/>
                  <c:y val="-7.55555555555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5555555555555552E-2"/>
                  <c:y val="-5.7777777777777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4444444444444442E-2"/>
                  <c:y val="-3.55555555555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333333333333333E-2"/>
                  <c:y val="-6.222222222222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7222222222222221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9444444444444445E-2"/>
                  <c:y val="-3.55555555555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Adm.'!$AM$31:$AS$31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'Sec. y Adm.'!$AM$32:$AS$32</c:f>
              <c:numCache>
                <c:formatCode>0.0%</c:formatCode>
                <c:ptCount val="7"/>
                <c:pt idx="0">
                  <c:v>9.5475404293442631E-2</c:v>
                </c:pt>
                <c:pt idx="1">
                  <c:v>0.16137457325379762</c:v>
                </c:pt>
                <c:pt idx="2">
                  <c:v>0.24290560408923173</c:v>
                </c:pt>
                <c:pt idx="3">
                  <c:v>0.36547558742616199</c:v>
                </c:pt>
                <c:pt idx="4">
                  <c:v>0.43818279051786679</c:v>
                </c:pt>
                <c:pt idx="5">
                  <c:v>0.55103122292401741</c:v>
                </c:pt>
                <c:pt idx="6">
                  <c:v>0.62016960384348685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'Sec. y Adm.'!$AL$33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3888670166229222E-2"/>
                  <c:y val="2.2222222222222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22222222222223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7777777777777779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77777777778798E-3"/>
                  <c:y val="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3333333333333332E-3"/>
                  <c:y val="5.7777777777777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3.11111111111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Adm.'!$AM$31:$AS$31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'Sec. y Adm.'!$AM$33:$AS$33</c:f>
              <c:numCache>
                <c:formatCode>0.0%</c:formatCode>
                <c:ptCount val="7"/>
                <c:pt idx="0">
                  <c:v>8.9476123568950225E-2</c:v>
                </c:pt>
                <c:pt idx="1">
                  <c:v>0.15518382345306841</c:v>
                </c:pt>
                <c:pt idx="2">
                  <c:v>0.24397874651127741</c:v>
                </c:pt>
                <c:pt idx="3">
                  <c:v>0.3421441076722771</c:v>
                </c:pt>
                <c:pt idx="4">
                  <c:v>0.41655955640312359</c:v>
                </c:pt>
                <c:pt idx="5">
                  <c:v>0.52925551476916699</c:v>
                </c:pt>
                <c:pt idx="6">
                  <c:v>0.60399094180782853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897984"/>
        <c:axId val="138506240"/>
      </c:lineChart>
      <c:catAx>
        <c:axId val="45897984"/>
        <c:scaling>
          <c:orientation val="minMax"/>
        </c:scaling>
        <c:delete val="0"/>
        <c:axPos val="b"/>
        <c:majorTickMark val="out"/>
        <c:minorTickMark val="none"/>
        <c:tickLblPos val="nextTo"/>
        <c:crossAx val="138506240"/>
        <c:crosses val="autoZero"/>
        <c:auto val="1"/>
        <c:lblAlgn val="ctr"/>
        <c:lblOffset val="100"/>
        <c:noMultiLvlLbl val="0"/>
      </c:catAx>
      <c:valAx>
        <c:axId val="13850624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58979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12-09-2017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Julio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CONTRALORÍA GENERAL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Septiembre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dirty="0"/>
              <a:t>ejecución </a:t>
            </a:r>
            <a:r>
              <a:rPr lang="es-CL" sz="1600" dirty="0" smtClean="0"/>
              <a:t>de la Partida en el </a:t>
            </a:r>
            <a:r>
              <a:rPr lang="es-CL" sz="1600" dirty="0"/>
              <a:t>mes de </a:t>
            </a:r>
            <a:r>
              <a:rPr lang="es-CL" sz="1600" dirty="0" smtClean="0"/>
              <a:t>julio </a:t>
            </a:r>
            <a:r>
              <a:rPr lang="es-CL" sz="1600" dirty="0" smtClean="0"/>
              <a:t>fue de </a:t>
            </a:r>
            <a:r>
              <a:rPr lang="es-CL" sz="1600" dirty="0" smtClean="0"/>
              <a:t>$5.470 </a:t>
            </a:r>
            <a:r>
              <a:rPr lang="es-CL" sz="1600" dirty="0" smtClean="0"/>
              <a:t>millones, equivalente a un </a:t>
            </a:r>
            <a:r>
              <a:rPr lang="es-CL" sz="1600" dirty="0" smtClean="0"/>
              <a:t>7,5%, superior al 6,9% ejecutado igual fecha del año anterior. </a:t>
            </a:r>
            <a:r>
              <a:rPr lang="es-CL" sz="1600" dirty="0" smtClean="0"/>
              <a:t>Con ello, la ejecución acumulada ascendió </a:t>
            </a:r>
            <a:r>
              <a:rPr lang="es-CL" sz="1600" dirty="0"/>
              <a:t>a </a:t>
            </a:r>
            <a:r>
              <a:rPr lang="es-CL" sz="1600" b="1" dirty="0" smtClean="0"/>
              <a:t>$44.211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60,4% </a:t>
            </a:r>
            <a:r>
              <a:rPr lang="es-CL" sz="1600" b="1" dirty="0" smtClean="0"/>
              <a:t>de ejecución respecto de la ley inicial. </a:t>
            </a:r>
            <a:r>
              <a:rPr lang="es-CL" sz="1600" dirty="0" smtClean="0"/>
              <a:t>EL comportamiento de los gastos de la Partida se muestran en línea con los de igual período del año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El </a:t>
            </a:r>
            <a:r>
              <a:rPr lang="es-CL" sz="1600" dirty="0"/>
              <a:t>Subtítulo </a:t>
            </a:r>
            <a:r>
              <a:rPr lang="es-CL" sz="1600" dirty="0" smtClean="0"/>
              <a:t>21 </a:t>
            </a:r>
            <a:r>
              <a:rPr lang="es-CL" sz="1600" dirty="0"/>
              <a:t>Gasto </a:t>
            </a:r>
            <a:r>
              <a:rPr lang="es-CL" sz="1600" dirty="0" smtClean="0"/>
              <a:t>en Personal representa el 65% de los recursos de Contraloría General de la República</a:t>
            </a:r>
            <a:r>
              <a:rPr lang="es-CL" sz="1600" b="1" dirty="0" smtClean="0"/>
              <a:t>, y registra una ejecución de </a:t>
            </a:r>
            <a:r>
              <a:rPr lang="es-CL" sz="1600" b="1" dirty="0" smtClean="0"/>
              <a:t>65%</a:t>
            </a:r>
            <a:r>
              <a:rPr lang="es-CL" sz="1600" dirty="0" smtClean="0"/>
              <a:t>. 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CL" sz="1600" dirty="0" smtClean="0"/>
              <a:t>Las </a:t>
            </a:r>
            <a:r>
              <a:rPr lang="es-CL" sz="1600" b="1" dirty="0" smtClean="0"/>
              <a:t>Iniciativas de Inversión</a:t>
            </a:r>
            <a:r>
              <a:rPr lang="es-CL" sz="1600" dirty="0" smtClean="0"/>
              <a:t>, Subtítulo 31, contiene un presupuesto de $2.880 millones y presente  un avance de </a:t>
            </a:r>
            <a:r>
              <a:rPr lang="es-CL" sz="1600" b="1" dirty="0" smtClean="0"/>
              <a:t>2,7%</a:t>
            </a:r>
            <a:r>
              <a:rPr lang="es-CL" sz="1600" dirty="0" smtClean="0"/>
              <a:t>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 smtClean="0"/>
              <a:t>La </a:t>
            </a:r>
            <a:r>
              <a:rPr lang="es-MX" sz="1600" b="1" dirty="0" smtClean="0"/>
              <a:t>Adquisición de Activos No Financieros</a:t>
            </a:r>
            <a:r>
              <a:rPr lang="es-MX" sz="1600" dirty="0" smtClean="0"/>
              <a:t>, con un presupuesto de $3.362 millones,  presenta un </a:t>
            </a:r>
            <a:r>
              <a:rPr lang="es-MX" sz="1600" dirty="0" smtClean="0"/>
              <a:t>23,9% </a:t>
            </a:r>
            <a:r>
              <a:rPr lang="es-MX" sz="1600" dirty="0" smtClean="0"/>
              <a:t>de ejecución a la fecha.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 smtClean="0"/>
              <a:t>Vía decretos de modificación presupuestaria del Ministerio de Hacienda, </a:t>
            </a:r>
            <a:r>
              <a:rPr lang="es-MX" sz="1600" b="1" dirty="0" smtClean="0"/>
              <a:t>el presupuesto inicial se suplementó en </a:t>
            </a:r>
            <a:r>
              <a:rPr lang="es-MX" sz="1600" b="1" dirty="0" smtClean="0"/>
              <a:t>$12.698 millones </a:t>
            </a:r>
            <a:r>
              <a:rPr lang="es-MX" sz="1600" dirty="0" smtClean="0"/>
              <a:t>destinados </a:t>
            </a:r>
            <a:r>
              <a:rPr lang="es-MX" sz="1600" dirty="0" smtClean="0"/>
              <a:t>a: $1.954 millones para deuda flotante proveniente de operaciones del año anterior, $874 millones para Edificios, </a:t>
            </a:r>
            <a:r>
              <a:rPr lang="es-MX" sz="1600" dirty="0" smtClean="0"/>
              <a:t>$75 </a:t>
            </a:r>
            <a:r>
              <a:rPr lang="es-MX" sz="1600" dirty="0" smtClean="0"/>
              <a:t>millones para Mobiliario,  $275 millones para Bienes y Servicios de Consumo, $77 millones para proyectos de inversión, y </a:t>
            </a:r>
            <a:r>
              <a:rPr lang="es-MX" sz="1600" dirty="0" smtClean="0"/>
              <a:t>$9.441 </a:t>
            </a:r>
            <a:r>
              <a:rPr lang="es-MX" sz="1600" dirty="0" smtClean="0"/>
              <a:t>millones para gasto en Personal.</a:t>
            </a:r>
            <a:endParaRPr lang="es-CL" sz="16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93856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graphicFrame>
        <p:nvGraphicFramePr>
          <p:cNvPr id="7" name="1 Gráfico" title="Ejecución Mensual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9387972"/>
              </p:ext>
            </p:extLst>
          </p:nvPr>
        </p:nvGraphicFramePr>
        <p:xfrm>
          <a:off x="323528" y="2132856"/>
          <a:ext cx="424847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2094096"/>
              </p:ext>
            </p:extLst>
          </p:nvPr>
        </p:nvGraphicFramePr>
        <p:xfrm>
          <a:off x="4644008" y="2060848"/>
          <a:ext cx="4067944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241" y="5229200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52451" y="2853531"/>
          <a:ext cx="8039098" cy="2019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85.897.089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12.698.377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44.211.359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65.001.921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9.441.626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36.023.616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10.321.530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4.869.654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62.602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3.362.822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4.312.742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949.920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804.732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2.957.331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3.185.813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2.370.759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45346" y="6381328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899592" y="1215610"/>
            <a:ext cx="77162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786296"/>
              </p:ext>
            </p:extLst>
          </p:nvPr>
        </p:nvGraphicFramePr>
        <p:xfrm>
          <a:off x="884856" y="1705194"/>
          <a:ext cx="7302452" cy="4525953"/>
        </p:xfrm>
        <a:graphic>
          <a:graphicData uri="http://schemas.openxmlformats.org/drawingml/2006/table">
            <a:tbl>
              <a:tblPr/>
              <a:tblGrid>
                <a:gridCol w="323621"/>
                <a:gridCol w="383551"/>
                <a:gridCol w="347593"/>
                <a:gridCol w="2013643"/>
                <a:gridCol w="719158"/>
                <a:gridCol w="683201"/>
                <a:gridCol w="674211"/>
                <a:gridCol w="719158"/>
                <a:gridCol w="719158"/>
                <a:gridCol w="719158"/>
              </a:tblGrid>
              <a:tr h="1798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877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32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85.897.089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12.698.377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44.211.359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51,5%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65.001.921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9.441.626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36.023.616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64,8%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10.321.530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275.000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4.869.654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48,5%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62.602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1.826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1.826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60.776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60.776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2.787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54,4%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54,4%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2.787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54,4%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54,4%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7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4.312.742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949.920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804.732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23,9%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18,7%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Edificios         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874.920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874.920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#¡DIV/0!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25.750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100.750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75.000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13.051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50,7%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13,0%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5.867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1.883.115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1.883.115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182.464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1.402.457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1.402.457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603.350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43,0%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43,0%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2.957.331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77.210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77.209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2.957.331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77.210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77.209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3.185.813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2.370.759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74,4%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994.295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994.295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329.335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236.897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236.897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86.803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2405</TotalTime>
  <Words>825</Words>
  <Application>Microsoft Office PowerPoint</Application>
  <PresentationFormat>Presentación en pantalla (4:3)</PresentationFormat>
  <Paragraphs>355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1_Tema de Office</vt:lpstr>
      <vt:lpstr>Tema de Office</vt:lpstr>
      <vt:lpstr>Imagen de mapa de bits</vt:lpstr>
      <vt:lpstr>EJECUCIÓN PRESUPUESTARIA DE GASTOS ACUMULADA al mes de Julio de 2017 Partida 04: CONTRALORÍA GENERAL DE LA REPÚBLICA</vt:lpstr>
      <vt:lpstr>Ejecución Presupuestaria de Gastos Acumulada al mes de Julio de 2017  Contraloría General de la República</vt:lpstr>
      <vt:lpstr>Ejecución Presupuestaria de Gastos Acumulada al mes de Julio de 2017  Contraloría General de la República</vt:lpstr>
      <vt:lpstr>Ejecución Presupuestaria de Gastos Acumulada al mes de Julio de 2017 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150</cp:revision>
  <cp:lastPrinted>2016-10-11T11:56:42Z</cp:lastPrinted>
  <dcterms:created xsi:type="dcterms:W3CDTF">2016-06-23T13:38:47Z</dcterms:created>
  <dcterms:modified xsi:type="dcterms:W3CDTF">2017-09-12T20:18:50Z</dcterms:modified>
</cp:coreProperties>
</file>