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333333333333333E-2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Adm.'!$Z$31:$AF$31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Adm.'!$Z$32:$AF$32</c:f>
              <c:numCache>
                <c:formatCode>0.0%</c:formatCode>
                <c:ptCount val="7"/>
                <c:pt idx="0">
                  <c:v>9.5475404293442631E-2</c:v>
                </c:pt>
                <c:pt idx="1">
                  <c:v>6.5899168960354984E-2</c:v>
                </c:pt>
                <c:pt idx="2">
                  <c:v>8.1531030835434115E-2</c:v>
                </c:pt>
                <c:pt idx="3">
                  <c:v>0.12256998333693025</c:v>
                </c:pt>
                <c:pt idx="4">
                  <c:v>7.2707203091704795E-2</c:v>
                </c:pt>
                <c:pt idx="5">
                  <c:v>0.11284843240615068</c:v>
                </c:pt>
                <c:pt idx="6">
                  <c:v>6.9138380919469375E-2</c:v>
                </c:pt>
              </c:numCache>
            </c:numRef>
          </c:val>
        </c:ser>
        <c:ser>
          <c:idx val="1"/>
          <c:order val="1"/>
          <c:tx>
            <c:strRef>
              <c:f>'Sec. y Adm.'!$Y$33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1.7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Adm.'!$Z$31:$AF$31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Adm.'!$Z$33:$AF$33</c:f>
              <c:numCache>
                <c:formatCode>0.0%</c:formatCode>
                <c:ptCount val="7"/>
                <c:pt idx="0">
                  <c:v>8.9476123568950225E-2</c:v>
                </c:pt>
                <c:pt idx="1">
                  <c:v>6.5707699884118176E-2</c:v>
                </c:pt>
                <c:pt idx="2">
                  <c:v>8.8794923058209005E-2</c:v>
                </c:pt>
                <c:pt idx="3">
                  <c:v>9.8165361160999665E-2</c:v>
                </c:pt>
                <c:pt idx="4">
                  <c:v>7.4415448730846517E-2</c:v>
                </c:pt>
                <c:pt idx="5">
                  <c:v>0.11269595836604338</c:v>
                </c:pt>
                <c:pt idx="6">
                  <c:v>7.4735427038661553E-2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22240"/>
        <c:axId val="144532224"/>
      </c:barChart>
      <c:catAx>
        <c:axId val="144522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4532224"/>
        <c:crosses val="autoZero"/>
        <c:auto val="1"/>
        <c:lblAlgn val="ctr"/>
        <c:lblOffset val="100"/>
        <c:noMultiLvlLbl val="0"/>
      </c:catAx>
      <c:valAx>
        <c:axId val="144532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4522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4273600174978127"/>
          <c:y val="8.444444444444444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9.3788976377952762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Adm.'!$AL$32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809E-3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5.7777777777777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Adm.'!$AM$31:$AS$31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Adm.'!$AM$32:$AS$32</c:f>
              <c:numCache>
                <c:formatCode>0.0%</c:formatCode>
                <c:ptCount val="7"/>
                <c:pt idx="0">
                  <c:v>9.5475404293442631E-2</c:v>
                </c:pt>
                <c:pt idx="1">
                  <c:v>0.16137457325379762</c:v>
                </c:pt>
                <c:pt idx="2">
                  <c:v>0.24290560408923173</c:v>
                </c:pt>
                <c:pt idx="3">
                  <c:v>0.36547558742616199</c:v>
                </c:pt>
                <c:pt idx="4">
                  <c:v>0.43818279051786679</c:v>
                </c:pt>
                <c:pt idx="5">
                  <c:v>0.55103122292401741</c:v>
                </c:pt>
                <c:pt idx="6">
                  <c:v>0.62016960384348685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Adm.'!$AL$33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3888670166229222E-2"/>
                  <c:y val="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Adm.'!$AM$31:$AS$31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Adm.'!$AM$33:$AS$33</c:f>
              <c:numCache>
                <c:formatCode>0.0%</c:formatCode>
                <c:ptCount val="7"/>
                <c:pt idx="0">
                  <c:v>8.9476123568950225E-2</c:v>
                </c:pt>
                <c:pt idx="1">
                  <c:v>0.15518382345306841</c:v>
                </c:pt>
                <c:pt idx="2">
                  <c:v>0.24397874651127741</c:v>
                </c:pt>
                <c:pt idx="3">
                  <c:v>0.3421441076722771</c:v>
                </c:pt>
                <c:pt idx="4">
                  <c:v>0.41655955640312359</c:v>
                </c:pt>
                <c:pt idx="5">
                  <c:v>0.52925551476916699</c:v>
                </c:pt>
                <c:pt idx="6">
                  <c:v>0.60399094180782853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97984"/>
        <c:axId val="138506240"/>
      </c:lineChart>
      <c:catAx>
        <c:axId val="458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506240"/>
        <c:crosses val="autoZero"/>
        <c:auto val="1"/>
        <c:lblAlgn val="ctr"/>
        <c:lblOffset val="100"/>
        <c:noMultiLvlLbl val="0"/>
      </c:catAx>
      <c:valAx>
        <c:axId val="138506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5897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en el </a:t>
            </a:r>
            <a:r>
              <a:rPr lang="es-CL" sz="1600" dirty="0"/>
              <a:t>mes de </a:t>
            </a:r>
            <a:r>
              <a:rPr lang="es-CL" sz="1600" dirty="0" smtClean="0"/>
              <a:t>julio </a:t>
            </a:r>
            <a:r>
              <a:rPr lang="es-CL" sz="1600" dirty="0" smtClean="0"/>
              <a:t>fue de </a:t>
            </a:r>
            <a:r>
              <a:rPr lang="es-CL" sz="1600" dirty="0" smtClean="0"/>
              <a:t>$5.470 </a:t>
            </a:r>
            <a:r>
              <a:rPr lang="es-CL" sz="1600" dirty="0" smtClean="0"/>
              <a:t>millones, equivalente a un </a:t>
            </a:r>
            <a:r>
              <a:rPr lang="es-CL" sz="1600" dirty="0" smtClean="0"/>
              <a:t>7,5%, superior al 6,9% ejecutado igual fecha del año anterior. </a:t>
            </a:r>
            <a:r>
              <a:rPr lang="es-CL" sz="1600" dirty="0" smtClean="0"/>
              <a:t>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$44.211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60,4% </a:t>
            </a:r>
            <a:r>
              <a:rPr lang="es-CL" sz="1600" b="1" dirty="0" smtClean="0"/>
              <a:t>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</a:t>
            </a:r>
            <a:r>
              <a:rPr lang="es-CL" sz="1600" b="1" dirty="0" smtClean="0"/>
              <a:t>65%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$2.880 millones y presente 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23,9%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</a:t>
            </a:r>
            <a:r>
              <a:rPr lang="es-MX" sz="1600" b="1" dirty="0" smtClean="0"/>
              <a:t>$12.698 millones </a:t>
            </a:r>
            <a:r>
              <a:rPr lang="es-MX" sz="1600" dirty="0" smtClean="0"/>
              <a:t>destinados </a:t>
            </a:r>
            <a:r>
              <a:rPr lang="es-MX" sz="1600" dirty="0" smtClean="0"/>
              <a:t>a: $1.954 millones para deuda flotante proveniente de operaciones del año anterior, $874 millones para Edificios, </a:t>
            </a:r>
            <a:r>
              <a:rPr lang="es-MX" sz="1600" dirty="0" smtClean="0"/>
              <a:t>$75 </a:t>
            </a:r>
            <a:r>
              <a:rPr lang="es-MX" sz="1600" dirty="0" smtClean="0"/>
              <a:t>millones para Mobiliario,  $275 millones para Bienes y Servicios de Consumo, $77 millones para proyectos de inversión, y </a:t>
            </a:r>
            <a:r>
              <a:rPr lang="es-MX" sz="1600" dirty="0" smtClean="0"/>
              <a:t>$9.441 </a:t>
            </a:r>
            <a:r>
              <a:rPr lang="es-MX" sz="1600" dirty="0" smtClean="0"/>
              <a:t>millones para gasto en Personal.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387972"/>
              </p:ext>
            </p:extLst>
          </p:nvPr>
        </p:nvGraphicFramePr>
        <p:xfrm>
          <a:off x="323528" y="2132856"/>
          <a:ext cx="424847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094096"/>
              </p:ext>
            </p:extLst>
          </p:nvPr>
        </p:nvGraphicFramePr>
        <p:xfrm>
          <a:off x="4644008" y="2060848"/>
          <a:ext cx="4067944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85.897.089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44.211.359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65.001.921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9.441.626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36.023.616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10.321.530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4.869.654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86296"/>
              </p:ext>
            </p:extLst>
          </p:nvPr>
        </p:nvGraphicFramePr>
        <p:xfrm>
          <a:off x="884856" y="1705194"/>
          <a:ext cx="7302452" cy="4525953"/>
        </p:xfrm>
        <a:graphic>
          <a:graphicData uri="http://schemas.openxmlformats.org/drawingml/2006/table">
            <a:tbl>
              <a:tblPr/>
              <a:tblGrid>
                <a:gridCol w="323621"/>
                <a:gridCol w="383551"/>
                <a:gridCol w="347593"/>
                <a:gridCol w="2013643"/>
                <a:gridCol w="719158"/>
                <a:gridCol w="683201"/>
                <a:gridCol w="674211"/>
                <a:gridCol w="719158"/>
                <a:gridCol w="719158"/>
                <a:gridCol w="719158"/>
              </a:tblGrid>
              <a:tr h="179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7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85.897.089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12.698.377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44.211.359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65.001.921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9.441.626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36.023.616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10.321.530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275.000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4.869.654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62.602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60.776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60.776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4.312.742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804.732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Edificios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#¡DIV/0!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100.750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182.464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603.350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329.335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86.803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825</Words>
  <Application>Microsoft Office PowerPoint</Application>
  <PresentationFormat>Presentación en pantalla (4:3)</PresentationFormat>
  <Paragraphs>355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Julio de 2017 Partida 04: CONTRALORÍA GENERAL DE LA REPÚBLICA</vt:lpstr>
      <vt:lpstr>Ejecución Presupuestaria de Gastos Acumulada al mes de Julio de 2017  Contraloría General de la República</vt:lpstr>
      <vt:lpstr>Ejecución Presupuestaria de Gastos Acumulada al mes de Julio de 2017  Contraloría General de la República</vt:lpstr>
      <vt:lpstr>Ejecución Presupuestaria de Gastos Acumulada al mes de Julio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150</cp:revision>
  <cp:lastPrinted>2016-10-11T11:56:42Z</cp:lastPrinted>
  <dcterms:created xsi:type="dcterms:W3CDTF">2016-06-23T13:38:47Z</dcterms:created>
  <dcterms:modified xsi:type="dcterms:W3CDTF">2017-09-12T20:18:50Z</dcterms:modified>
</cp:coreProperties>
</file>