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265" r:id="rId8"/>
    <p:sldId id="300" r:id="rId9"/>
    <p:sldId id="301" r:id="rId10"/>
    <p:sldId id="302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JULIO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55576" y="1556791"/>
            <a:ext cx="7704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asignado en la Ley 20.882 alcanza los </a:t>
            </a:r>
            <a:r>
              <a:rPr lang="es-CL" sz="1600" dirty="0" smtClean="0"/>
              <a:t>M$118.580.103, </a:t>
            </a:r>
            <a:r>
              <a:rPr lang="es-CL" sz="1600" dirty="0"/>
              <a:t>un </a:t>
            </a:r>
            <a:r>
              <a:rPr lang="es-CL" sz="1600" dirty="0" smtClean="0"/>
              <a:t>56% </a:t>
            </a:r>
            <a:r>
              <a:rPr lang="es-CL" sz="1600" dirty="0"/>
              <a:t>destinado a Gastos en Personal; </a:t>
            </a:r>
            <a:r>
              <a:rPr lang="es-CL" sz="1600" dirty="0" smtClean="0"/>
              <a:t>31% </a:t>
            </a:r>
            <a:r>
              <a:rPr lang="es-CL" sz="1600" dirty="0"/>
              <a:t>para Transferencias Corrientes; 12,2% Gasto en Bienes y Servicios; y el 2</a:t>
            </a:r>
            <a:r>
              <a:rPr lang="es-CL" sz="1600" dirty="0" smtClean="0"/>
              <a:t>% </a:t>
            </a:r>
            <a:r>
              <a:rPr lang="es-CL" sz="1600" dirty="0"/>
              <a:t>restante se destina a Prestaciones de seguridad social; </a:t>
            </a:r>
            <a:r>
              <a:rPr lang="es-CL" sz="1600" dirty="0" smtClean="0"/>
              <a:t>y Servicio </a:t>
            </a:r>
            <a:r>
              <a:rPr lang="es-CL" sz="1600" dirty="0"/>
              <a:t>de la </a:t>
            </a:r>
            <a:r>
              <a:rPr lang="es-CL" sz="1600" dirty="0" smtClean="0"/>
              <a:t>Deuda. Similar a la observada en 2016.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del Congreso </a:t>
            </a:r>
            <a:r>
              <a:rPr lang="es-CL" sz="1600" dirty="0" smtClean="0"/>
              <a:t>se incrementó en  M$2.057.017 a julio, </a:t>
            </a:r>
            <a:r>
              <a:rPr lang="es-CL" sz="1600" dirty="0"/>
              <a:t>este incremento </a:t>
            </a:r>
            <a:r>
              <a:rPr lang="es-CL" sz="1600" dirty="0" smtClean="0"/>
              <a:t>se distribuyó en M$1.436.681 </a:t>
            </a:r>
            <a:r>
              <a:rPr lang="es-CL" sz="1600" dirty="0"/>
              <a:t>para la Cámara, </a:t>
            </a:r>
            <a:r>
              <a:rPr lang="es-CL" sz="1600" dirty="0" smtClean="0"/>
              <a:t> M$565.084 de incremento en </a:t>
            </a:r>
            <a:r>
              <a:rPr lang="es-CL" sz="1600" dirty="0"/>
              <a:t>el presupuesto del Senado; </a:t>
            </a:r>
            <a:r>
              <a:rPr lang="es-CL" sz="1600" dirty="0" smtClean="0"/>
              <a:t>M$53.367 </a:t>
            </a:r>
            <a:r>
              <a:rPr lang="es-CL" sz="1600" dirty="0"/>
              <a:t>a </a:t>
            </a:r>
            <a:r>
              <a:rPr lang="es-CL" sz="1600" dirty="0" smtClean="0"/>
              <a:t>BCN; y M$1.885 al Consejo Resolutivo de Asignaciones Parlamentarias. La </a:t>
            </a:r>
            <a:r>
              <a:rPr lang="es-CL" sz="1600" dirty="0"/>
              <a:t>ejecución alcanzó el </a:t>
            </a:r>
            <a:r>
              <a:rPr lang="es-CL" sz="1600" dirty="0" smtClean="0"/>
              <a:t> 55,2%  del presupuesto vigente.</a:t>
            </a:r>
            <a:endParaRPr lang="es-CL" sz="1600" dirty="0"/>
          </a:p>
          <a:p>
            <a:pPr algn="just"/>
            <a:r>
              <a:rPr lang="es-CL" sz="1600" dirty="0"/>
              <a:t>La distribución del presupuesto a nivel de programas del Congreso Nacional, es la siguiente: Programa Cámara de Diputados concentra el </a:t>
            </a:r>
            <a:r>
              <a:rPr lang="es-CL" sz="1600" dirty="0" smtClean="0"/>
              <a:t>55% </a:t>
            </a:r>
            <a:r>
              <a:rPr lang="es-CL" sz="1600" dirty="0"/>
              <a:t>del presupuesto de esta Partida presupuestaria; el Senado un </a:t>
            </a:r>
            <a:r>
              <a:rPr lang="es-CL" sz="1600" dirty="0" smtClean="0"/>
              <a:t>34%, </a:t>
            </a:r>
            <a:r>
              <a:rPr lang="es-CL" sz="1600" dirty="0"/>
              <a:t>la Biblioteca un </a:t>
            </a:r>
            <a:r>
              <a:rPr lang="es-CL" sz="1600" dirty="0" smtClean="0"/>
              <a:t>10% </a:t>
            </a:r>
            <a:r>
              <a:rPr lang="es-CL" sz="1600" dirty="0"/>
              <a:t>y el Consejo Resolutivo de Asignaciones Parlamentarias un 1</a:t>
            </a:r>
            <a:r>
              <a:rPr lang="es-CL" sz="1600" dirty="0" smtClean="0"/>
              <a:t>%.</a:t>
            </a:r>
          </a:p>
          <a:p>
            <a:pPr algn="just"/>
            <a:r>
              <a:rPr lang="es-CL" sz="1600" dirty="0" smtClean="0"/>
              <a:t>Respecto </a:t>
            </a:r>
            <a:r>
              <a:rPr lang="es-CL" sz="1600" dirty="0"/>
              <a:t>a </a:t>
            </a:r>
            <a:r>
              <a:rPr lang="es-CL" sz="1600" dirty="0" smtClean="0"/>
              <a:t>las tasas de ejecución, </a:t>
            </a:r>
            <a:r>
              <a:rPr lang="es-CL" sz="1600" dirty="0"/>
              <a:t>el Senado acumuló un </a:t>
            </a:r>
            <a:r>
              <a:rPr lang="es-CL" sz="1600" dirty="0" smtClean="0"/>
              <a:t>55,7%, </a:t>
            </a:r>
            <a:r>
              <a:rPr lang="es-CL" sz="1600" dirty="0"/>
              <a:t>Cámara </a:t>
            </a:r>
            <a:r>
              <a:rPr lang="es-CL" sz="1600" dirty="0" smtClean="0"/>
              <a:t> 55,4%,  </a:t>
            </a:r>
            <a:r>
              <a:rPr lang="es-CL" sz="1600" dirty="0"/>
              <a:t>Biblioteca del Congreso </a:t>
            </a:r>
            <a:r>
              <a:rPr lang="es-CL" sz="1600" dirty="0" smtClean="0"/>
              <a:t>53,3%, </a:t>
            </a:r>
            <a:r>
              <a:rPr lang="es-CL" sz="1600" dirty="0"/>
              <a:t>y Consejo Resolutivo de Asignaciones Parlamentarias </a:t>
            </a:r>
            <a:r>
              <a:rPr lang="es-CL" sz="1600" dirty="0" smtClean="0"/>
              <a:t> 48% de gasto devengado (valores aproximados).</a:t>
            </a:r>
          </a:p>
          <a:p>
            <a:pPr algn="just"/>
            <a:r>
              <a:rPr lang="es-CL" sz="1600" dirty="0" smtClean="0"/>
              <a:t>No se observan diferencias significativas en las tasas de ejecución al comparar el año 2016 con  2017, observándose una tendencia similar en la ejecución mensual.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2016-JULIO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 flipV="1">
            <a:off x="4680012" y="1895343"/>
            <a:ext cx="35643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81" y="1726068"/>
            <a:ext cx="365325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805264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00330" y="1726068"/>
            <a:ext cx="4041775" cy="4787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enero-julio años 2016-2017</a:t>
            </a:r>
            <a:endParaRPr lang="es-CL" sz="1200" b="1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43723"/>
            <a:ext cx="4114800" cy="312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32479"/>
            <a:ext cx="4182560" cy="31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1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1472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99" y="1770063"/>
            <a:ext cx="8441973" cy="3819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JULIO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844824"/>
            <a:ext cx="7753350" cy="367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JULIO 2017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560840" cy="46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JULIO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28800"/>
            <a:ext cx="828675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JULIO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65263"/>
            <a:ext cx="7788240" cy="4628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JULIO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76873"/>
            <a:ext cx="685800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517</Words>
  <Application>Microsoft Office PowerPoint</Application>
  <PresentationFormat>Presentación en pantalla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JULIO 2017 PARTIDA 02: CONGRESO NACIONAL</vt:lpstr>
      <vt:lpstr>EJECUCIÓN PRESUPUESTARIA DE GASTOS JULIO 2017   CONGRESO NACIONAL</vt:lpstr>
      <vt:lpstr>Ejecución Presupuestaria de Gastos Acumulada a JULIO 2016-JULIO 2017   CONGRESO NACIONAL</vt:lpstr>
      <vt:lpstr>EJECUCIÓN PRESUPUESTARIA DE GASTOS A JULIO 2017  CONGRESO NACIONAL</vt:lpstr>
      <vt:lpstr>EJECUCIÓN PRESUPUESTARIA DE GASTOS JULIO 2017  RESUMEN POR CAPÍTULOS CONGRESO NACIONAL</vt:lpstr>
      <vt:lpstr>Presentación de PowerPoint</vt:lpstr>
      <vt:lpstr>EJECUCIÓN PRESUPUESTARIA DE GASTOS JULIO 2017 CAPÍTULO 02. PROGRAMA 01. CÁMARA DE DIPUTADOS</vt:lpstr>
      <vt:lpstr>EJECUCIÓN PRESUPUESTARIA DE GASTOS JULIO 2017 CAPÍTULO 03. PROGRAMA 01. BIBLIOTECA DEL CONGRESO</vt:lpstr>
      <vt:lpstr>EJECUCIÓN PRESUPUESTARIA DE GASTOS JULIO 2017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112</cp:revision>
  <cp:lastPrinted>2016-07-04T14:42:46Z</cp:lastPrinted>
  <dcterms:created xsi:type="dcterms:W3CDTF">2016-06-23T13:38:47Z</dcterms:created>
  <dcterms:modified xsi:type="dcterms:W3CDTF">2017-09-13T21:37:06Z</dcterms:modified>
</cp:coreProperties>
</file>