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308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Adm.'!$AL$27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Adm.'!$AM$26:$AS$26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Adm.'!$AM$27:$AS$27</c:f>
              <c:numCache>
                <c:formatCode>0.0%</c:formatCode>
                <c:ptCount val="7"/>
                <c:pt idx="0">
                  <c:v>0.14692679784883927</c:v>
                </c:pt>
                <c:pt idx="1">
                  <c:v>0.21216038059991663</c:v>
                </c:pt>
                <c:pt idx="2">
                  <c:v>0.30348524227485352</c:v>
                </c:pt>
                <c:pt idx="3">
                  <c:v>0.36534242252234689</c:v>
                </c:pt>
                <c:pt idx="4">
                  <c:v>0.44223177001149255</c:v>
                </c:pt>
                <c:pt idx="5">
                  <c:v>0.52941625046180163</c:v>
                </c:pt>
                <c:pt idx="6">
                  <c:v>0.6048314410687301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Adm.'!$AM$26:$AS$26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Adm.'!$AM$28:$AS$28</c:f>
              <c:numCache>
                <c:formatCode>0.0%</c:formatCode>
                <c:ptCount val="7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50624"/>
        <c:axId val="119456512"/>
      </c:lineChart>
      <c:catAx>
        <c:axId val="119450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19456512"/>
        <c:crosses val="autoZero"/>
        <c:auto val="1"/>
        <c:lblAlgn val="ctr"/>
        <c:lblOffset val="100"/>
        <c:noMultiLvlLbl val="0"/>
      </c:catAx>
      <c:valAx>
        <c:axId val="1194565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9450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Adm.'!$Z$26:$AF$26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Adm.'!$Z$27:$AF$27</c:f>
              <c:numCache>
                <c:formatCode>0.0%</c:formatCode>
                <c:ptCount val="7"/>
                <c:pt idx="0">
                  <c:v>0.14692679784883927</c:v>
                </c:pt>
                <c:pt idx="1">
                  <c:v>6.5233582751077351E-2</c:v>
                </c:pt>
                <c:pt idx="2">
                  <c:v>9.1324861674936905E-2</c:v>
                </c:pt>
                <c:pt idx="3">
                  <c:v>6.1857180247493343E-2</c:v>
                </c:pt>
                <c:pt idx="4">
                  <c:v>7.6889347489145637E-2</c:v>
                </c:pt>
                <c:pt idx="5">
                  <c:v>8.7184480450309076E-2</c:v>
                </c:pt>
                <c:pt idx="6">
                  <c:v>7.5415190606928473E-2</c:v>
                </c:pt>
              </c:numCache>
            </c:numRef>
          </c:val>
        </c:ser>
        <c:ser>
          <c:idx val="1"/>
          <c:order val="1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Adm.'!$Z$26:$AF$26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Adm.'!$Z$28:$AF$28</c:f>
              <c:numCache>
                <c:formatCode>0.0%</c:formatCode>
                <c:ptCount val="7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492800"/>
        <c:axId val="98494336"/>
      </c:barChart>
      <c:catAx>
        <c:axId val="9849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98494336"/>
        <c:crosses val="autoZero"/>
        <c:auto val="1"/>
        <c:lblAlgn val="ctr"/>
        <c:lblOffset val="100"/>
        <c:noMultiLvlLbl val="0"/>
      </c:catAx>
      <c:valAx>
        <c:axId val="984943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84928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julio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1.518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7,9%,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similar a la del mismo mes del año anterior.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10.911 </a:t>
            </a:r>
            <a:r>
              <a:rPr lang="es-CL" sz="1600" b="1" dirty="0" smtClean="0"/>
              <a:t>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57,1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</a:t>
            </a:r>
            <a:r>
              <a:rPr lang="es-CL" sz="1600" b="1" dirty="0" smtClean="0"/>
              <a:t>inicial que contempla un aumento de $1.571 millones. Este mayor presupuesto se destinó a: </a:t>
            </a:r>
            <a:r>
              <a:rPr lang="es-CL" sz="1600" b="1" dirty="0" smtClean="0"/>
              <a:t>incremento de $976 millones en Deuda Flotante producto de operaciones del año </a:t>
            </a:r>
            <a:r>
              <a:rPr lang="es-CL" sz="1600" b="1" dirty="0" smtClean="0"/>
              <a:t>anterior, $348 millones en gastos en Personal, y se agregó el ítem Vehículos con $102 millones, $114 millones en Prestaciones de Seguridad Social, $8 millones para poyo Actividades Presidenciales y $21 millones en Máquinas y Equipos.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</a:t>
            </a:r>
            <a:r>
              <a:rPr lang="es-CL" sz="1600" b="1" dirty="0" smtClean="0"/>
              <a:t>$2.323 </a:t>
            </a:r>
            <a:r>
              <a:rPr lang="es-CL" sz="1600" b="1" dirty="0" smtClean="0"/>
              <a:t>millones, equivalente a un </a:t>
            </a:r>
            <a:r>
              <a:rPr lang="es-CL" sz="1600" b="1" dirty="0" smtClean="0"/>
              <a:t>55%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b) se estableció $1.719.383 miles para gastos reservados, Ley N°19.863. </a:t>
            </a:r>
            <a:r>
              <a:rPr lang="es-CL" sz="1600" dirty="0" smtClean="0"/>
              <a:t>Y </a:t>
            </a:r>
            <a:r>
              <a:rPr lang="es-CL" sz="1600" dirty="0" err="1" smtClean="0"/>
              <a:t>Dipres</a:t>
            </a:r>
            <a:r>
              <a:rPr lang="es-CL" sz="1600" dirty="0" smtClean="0"/>
              <a:t> </a:t>
            </a:r>
            <a:r>
              <a:rPr lang="es-CL" sz="1600" dirty="0" smtClean="0"/>
              <a:t>informa que la ejecución de esta glosa acumula un gasto por M$438.278 al primer semestre, </a:t>
            </a:r>
            <a:r>
              <a:rPr lang="es-CL" sz="1600" dirty="0" smtClean="0"/>
              <a:t>equivalente </a:t>
            </a:r>
            <a:r>
              <a:rPr lang="es-CL" sz="1600" dirty="0" smtClean="0"/>
              <a:t>a un 25% de ejecución.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677276"/>
              </p:ext>
            </p:extLst>
          </p:nvPr>
        </p:nvGraphicFramePr>
        <p:xfrm>
          <a:off x="4509635" y="1916832"/>
          <a:ext cx="41155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900226"/>
              </p:ext>
            </p:extLst>
          </p:nvPr>
        </p:nvGraphicFramePr>
        <p:xfrm>
          <a:off x="457200" y="1916832"/>
          <a:ext cx="4062535" cy="2836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10.911.336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4.192.767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3.297.683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2.323.218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04851" y="1942624"/>
          <a:ext cx="7734298" cy="384111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10.911.336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4.192.767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3.297.683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2.323.218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2.323.218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2.323.218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708</Words>
  <Application>Microsoft Office PowerPoint</Application>
  <PresentationFormat>Presentación en pantalla (4:3)</PresentationFormat>
  <Paragraphs>290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Julio de 2017 Partida 01: PRESIDENCIA DE LA REPÚBLICA</vt:lpstr>
      <vt:lpstr>Ejecución Presupuestaria de Gastos Acumulada al mes de Julio de 2017  Presidencia de la República</vt:lpstr>
      <vt:lpstr>Presentación de PowerPoint</vt:lpstr>
      <vt:lpstr>Ejecución Presupuestaria de Gastos Acumulada al mes de Julio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148</cp:revision>
  <cp:lastPrinted>2017-05-05T14:22:30Z</cp:lastPrinted>
  <dcterms:created xsi:type="dcterms:W3CDTF">2016-06-23T13:38:47Z</dcterms:created>
  <dcterms:modified xsi:type="dcterms:W3CDTF">2017-09-12T19:36:31Z</dcterms:modified>
</cp:coreProperties>
</file>