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78" d="100"/>
          <a:sy n="78" d="100"/>
        </p:scale>
        <p:origin x="148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Febrero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50: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TESORO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10799" cy="463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25679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52092"/>
            <a:ext cx="8210799" cy="260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468" y="601060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54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843885"/>
            <a:ext cx="8210799" cy="416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3238" y="389349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04: SERVICIO DE LA DEUDA PÚBLICA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86345" y="645333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 a Informes de ejecución presupuestaria mensual de DIPRES</a:t>
            </a:r>
            <a:endParaRPr lang="es-CL" sz="1050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412578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791207"/>
            <a:ext cx="8210799" cy="210719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4" y="4486012"/>
            <a:ext cx="8210800" cy="196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05: APORTE FISCAL LIBRE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4999" y="650137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68355"/>
            <a:ext cx="8210799" cy="483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05: APORTE FISCAL LIBRE</a:t>
            </a: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65762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11" y="1700809"/>
            <a:ext cx="8273690" cy="295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06: FONDO DE RESERVA DE PENSIONES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33337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340768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Diciembre 2017 de Fondo FRP en millones de dólares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240" y="1746160"/>
            <a:ext cx="3654989" cy="147035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4" y="3726503"/>
            <a:ext cx="8210799" cy="207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07: FONDO DE ESTABILIZACIÓN ECONÓMICA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Febrero 2017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71562" y="3429000"/>
            <a:ext cx="822960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347" y="1845396"/>
            <a:ext cx="3572029" cy="141118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3753958"/>
            <a:ext cx="8210799" cy="248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4091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08: FONDO PARA LA EDUCACIÓN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90094" y="404869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9024"/>
            <a:ext cx="8168399" cy="168008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4504035"/>
            <a:ext cx="8168399" cy="185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09: FONDO DE APOYO REGIONAL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329" y="1721302"/>
            <a:ext cx="8199496" cy="437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moneda nacional, </a:t>
            </a:r>
            <a:r>
              <a:rPr lang="es-CL" sz="1600" dirty="0"/>
              <a:t>la ejecución de la Partida Tesoro Público acumulada al mes de febrero, </a:t>
            </a:r>
            <a:r>
              <a:rPr lang="es-CL" sz="1600" b="1" dirty="0"/>
              <a:t>ascendió a 19,1% </a:t>
            </a:r>
            <a:r>
              <a:rPr lang="es-CL" sz="1600" dirty="0"/>
              <a:t>respecto del presupuesto vigente.  Dentro del presupuesto de ésta Partida, el 82%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consolidado, el presupuesto vigente considera modificaciones por </a:t>
            </a:r>
            <a:r>
              <a:rPr lang="es-CL" sz="1600" b="1" dirty="0"/>
              <a:t>$24.734 millones</a:t>
            </a:r>
            <a:r>
              <a:rPr lang="es-CL" sz="1600" dirty="0"/>
              <a:t>, incrementando el subtítulo 27 “aporte fiscal libre”, en $39.196 millones; mientras que el subtítulo 24 “transferencias corrientes” presenta reducciones por $63.930 millones</a:t>
            </a:r>
            <a:r>
              <a:rPr lang="es-CL" sz="16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El </a:t>
            </a:r>
            <a:r>
              <a:rPr lang="es-CL" sz="1600" b="1" dirty="0">
                <a:solidFill>
                  <a:prstClr val="black"/>
                </a:solidFill>
              </a:rPr>
              <a:t>gasto de la Partida </a:t>
            </a:r>
            <a:r>
              <a:rPr lang="es-CL" sz="1600" dirty="0">
                <a:solidFill>
                  <a:prstClr val="black"/>
                </a:solidFill>
              </a:rPr>
              <a:t>en</a:t>
            </a:r>
            <a:r>
              <a:rPr lang="es-CL" sz="1600" b="1" dirty="0">
                <a:solidFill>
                  <a:prstClr val="black"/>
                </a:solidFill>
              </a:rPr>
              <a:t> dólares, al mes de febrero alcanzó un 128,4%, </a:t>
            </a:r>
            <a:r>
              <a:rPr lang="es-CL" sz="1600" dirty="0">
                <a:solidFill>
                  <a:prstClr val="black"/>
                </a:solidFill>
              </a:rPr>
              <a:t>respecto al presupuesto vigente.  Ello debido, fundamentalmente, a que los Subtítulo 30 “Adquisición de Activos Financieros”, presentó una ejecución de 209%.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Respecto a la ejecución de los Programas presupuestarios, en moneda nacional, se destacan lo siguiente: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10: FONDO PARA DIAGNÓSTICOS Y TRATAMIENTOS DE ALTO COSTO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37657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diciembre 2016 del Fondo en millones de dólares (información trimestral)</a:t>
            </a: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831380"/>
              </p:ext>
            </p:extLst>
          </p:nvPr>
        </p:nvGraphicFramePr>
        <p:xfrm>
          <a:off x="2658430" y="2155338"/>
          <a:ext cx="3467100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9" name="Worksheet" r:id="rId3" imgW="3467156" imgH="1457460" progId="Excel.Sheet.12">
                  <p:embed/>
                </p:oleObj>
              </mc:Choice>
              <mc:Fallback>
                <p:oleObj name="Worksheet" r:id="rId3" imgW="3467156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58430" y="2155338"/>
                        <a:ext cx="3467100" cy="1457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625" y="4217042"/>
            <a:ext cx="8201488" cy="175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Subsidios</a:t>
            </a:r>
            <a:r>
              <a:rPr lang="es-CL" sz="1600" dirty="0">
                <a:solidFill>
                  <a:prstClr val="black"/>
                </a:solidFill>
              </a:rPr>
              <a:t>, con $171.554 millones ejecutados, equivalente a un 15,3%, donde las principales erogaciones correspondieron a transferencias por $76.263 millones para el “Fondo Único de Prestaciones Familiares y Subsidios de Cesantía”; $43.696 millones para el “Fondo Nacional de Subsidio Familiar”; $14.987 millones para el “Fondo Único de Prestaciones Familiares y Subsidios de Cesantía”; y, $12.806 millones para la “Bonificación por Inversiones de Riego y Drenaje Ley N°18.450”, que en conjunto representan el 86% de la ejecución.</a:t>
            </a:r>
            <a:r>
              <a:rPr lang="es-CL" sz="16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Operaciones Complementarias</a:t>
            </a:r>
            <a:r>
              <a:rPr lang="es-CL" sz="1600" dirty="0">
                <a:solidFill>
                  <a:prstClr val="black"/>
                </a:solidFill>
              </a:rPr>
              <a:t>, presentó un 63,5% de ejecución, explicado por el nivel de erogación del subtítulo 30 “adquisición de activos financieros” (ítem compra de títulos y valores), que alcanza los $1.871.289 millones por sobre el presupuesto inicial y vigente de dicha asignación, representando a su vez el 84,6%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Servicio de la Deuda Pública</a:t>
            </a:r>
            <a:r>
              <a:rPr lang="es-CL" sz="1600" dirty="0"/>
              <a:t>, con un </a:t>
            </a:r>
            <a:r>
              <a:rPr lang="es-CL" sz="1600" b="1" dirty="0"/>
              <a:t>gasto de 23% en moneda nacional</a:t>
            </a:r>
            <a:r>
              <a:rPr lang="es-CL" sz="1600" dirty="0"/>
              <a:t>, explicado por la ejecución en “amortización deuda interna” que alcanza los $245.679 millones</a:t>
            </a:r>
            <a:r>
              <a:rPr lang="es-CL" sz="1600" dirty="0">
                <a:solidFill>
                  <a:prstClr val="black"/>
                </a:solidFill>
              </a:rPr>
              <a:t>. El presupuesto </a:t>
            </a:r>
            <a:r>
              <a:rPr lang="es-CL" sz="1600" b="1" dirty="0">
                <a:solidFill>
                  <a:prstClr val="black"/>
                </a:solidFill>
              </a:rPr>
              <a:t>en dólares </a:t>
            </a:r>
            <a:r>
              <a:rPr lang="es-CL" sz="1600" dirty="0">
                <a:solidFill>
                  <a:prstClr val="black"/>
                </a:solidFill>
              </a:rPr>
              <a:t>presenta un gasto de 30,9%,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Aporte Fiscal Libre</a:t>
            </a:r>
            <a:r>
              <a:rPr lang="es-CL" sz="1600" dirty="0"/>
              <a:t>, presentó una ejecución de 14,1%, destacando las transferencias efectuadas al Ministerio de Desarrollo Social y al Ministerio de la Mujer y la Equidad de Género, ambos con un 38,5%,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AutoNum type="alphaLcParenR"/>
              <a:tabLst>
                <a:tab pos="722313" algn="l"/>
              </a:tabLs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El </a:t>
            </a:r>
            <a:r>
              <a:rPr lang="es-CL" sz="1600" b="1" dirty="0"/>
              <a:t>Fondo de Estabilidad Económica y Social (FEES) </a:t>
            </a:r>
            <a:r>
              <a:rPr lang="es-CL" sz="1600" dirty="0"/>
              <a:t>presenta un saldo de activos a febrero por </a:t>
            </a:r>
            <a:r>
              <a:rPr lang="es-CL" sz="1600" b="1" dirty="0"/>
              <a:t>US$14.048 millones</a:t>
            </a:r>
            <a:r>
              <a:rPr lang="es-CL" sz="1600" dirty="0"/>
              <a:t>, por su lado el </a:t>
            </a:r>
            <a:r>
              <a:rPr lang="es-CL" sz="1600" b="1" dirty="0"/>
              <a:t>Fondo de Reserva de Pensiones (FRP)</a:t>
            </a:r>
            <a:r>
              <a:rPr lang="es-CL" sz="1600" dirty="0"/>
              <a:t> acumula </a:t>
            </a:r>
            <a:r>
              <a:rPr lang="es-CL" sz="1600" b="1" dirty="0"/>
              <a:t>US$9.068 millones</a:t>
            </a:r>
            <a:r>
              <a:rPr lang="es-CL" sz="1600" dirty="0"/>
              <a:t>, mientras que el </a:t>
            </a:r>
            <a:r>
              <a:rPr lang="es-CL" sz="1600" b="1" dirty="0"/>
              <a:t>Fondo para Diagnóstico y Tratamiento de Alto Costo</a:t>
            </a:r>
            <a:r>
              <a:rPr lang="es-CL" sz="1600" dirty="0"/>
              <a:t> dispone de un saldo acumulado a diciembre de </a:t>
            </a:r>
            <a:r>
              <a:rPr lang="es-CL" sz="1600" b="1" dirty="0"/>
              <a:t>$59.057 millones</a:t>
            </a:r>
            <a:r>
              <a:rPr lang="es-CL" sz="1600" dirty="0"/>
              <a:t>, y</a:t>
            </a:r>
            <a:endParaRPr lang="es-CL" sz="16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Para el </a:t>
            </a:r>
            <a:r>
              <a:rPr lang="es-CL" sz="1600" b="1" dirty="0"/>
              <a:t>Fondo para la Educación (FE) y</a:t>
            </a:r>
            <a:r>
              <a:rPr lang="es-CL" sz="1600" dirty="0"/>
              <a:t> </a:t>
            </a:r>
            <a:r>
              <a:rPr lang="es-CL" sz="1600" b="1" dirty="0"/>
              <a:t>Fondo de Apoyo Regional (FAR)</a:t>
            </a:r>
            <a:r>
              <a:rPr lang="es-CL" sz="1600" dirty="0"/>
              <a:t> no se entrega información respecto de los saldos acumulados y movimientos de recursos actualizado al mes de febrero.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41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999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25923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41977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98740"/>
            <a:ext cx="8229601" cy="2301239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272" y="4562921"/>
            <a:ext cx="8206864" cy="167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50, Resumen por Programa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57301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36100" y="38610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414337" y="594419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10799" cy="187302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100" y="4225354"/>
            <a:ext cx="8201488" cy="171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3813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02: SUBSIDIOS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28800"/>
            <a:ext cx="8201488" cy="470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34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43993"/>
            <a:ext cx="8201488" cy="45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0701"/>
            <a:ext cx="8201488" cy="4662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3232</TotalTime>
  <Words>1150</Words>
  <Application>Microsoft Office PowerPoint</Application>
  <PresentationFormat>Presentación en pantalla (4:3)</PresentationFormat>
  <Paragraphs>99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2_Tema de Office</vt:lpstr>
      <vt:lpstr>Imagen de mapa de bits</vt:lpstr>
      <vt:lpstr>Hoja de cálculo de Microsoft Excel</vt:lpstr>
      <vt:lpstr>EJECUCIÓN PRESUPUESTARIA DE GASTOS ACUMULADA al mes de Febrero de 2017 Partida 50: TESORO PÚBLICO</vt:lpstr>
      <vt:lpstr>Ejecución Presupuestaria de Gastos Acumulada al mes de Febrero de 2017  Tesoro Público</vt:lpstr>
      <vt:lpstr>Ejecución Presupuestaria de Gastos Acumulada al mes de Febrero de 2017  Tesoro Público</vt:lpstr>
      <vt:lpstr>Ejecución Presupuestaria de Gastos Acumulada al mes de Febrero de 2017  Tesoro Público</vt:lpstr>
      <vt:lpstr>Ejecución Presupuestaria de Gastos Acumulada al mes de Febrero de 2017  Tesoro Público</vt:lpstr>
      <vt:lpstr>Ejecución Presupuestaria de Gastos Acumulada al mes de Febrero de 2017  Partida 50, Resumen por Programa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185</cp:revision>
  <cp:lastPrinted>2016-08-01T14:19:25Z</cp:lastPrinted>
  <dcterms:created xsi:type="dcterms:W3CDTF">2016-06-23T13:38:47Z</dcterms:created>
  <dcterms:modified xsi:type="dcterms:W3CDTF">2017-06-06T17:58:12Z</dcterms:modified>
</cp:coreProperties>
</file>