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63" r:id="rId6"/>
    <p:sldId id="302" r:id="rId7"/>
    <p:sldId id="303" r:id="rId8"/>
    <p:sldId id="299" r:id="rId9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26-05-2017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26-05-2017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FEBRERO </a:t>
            </a:r>
            <a:r>
              <a:rPr lang="es-CL" sz="2400" b="1" dirty="0" smtClean="0">
                <a:latin typeface="+mn-lt"/>
              </a:rPr>
              <a:t>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25: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MEDIO AMBIENTE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Medio Ambiente, destacan como prioridades </a:t>
            </a:r>
            <a:r>
              <a:rPr lang="es-CL" sz="1600" dirty="0"/>
              <a:t>presupuestarias  </a:t>
            </a:r>
            <a:r>
              <a:rPr lang="es-CL" sz="1600" dirty="0" smtClean="0"/>
              <a:t> los $4.136 </a:t>
            </a:r>
            <a:r>
              <a:rPr lang="es-CL" sz="1600" dirty="0"/>
              <a:t>millones asignados al </a:t>
            </a:r>
            <a:r>
              <a:rPr lang="es-CL" sz="1600" dirty="0" smtClean="0"/>
              <a:t>programa Calefacción </a:t>
            </a:r>
            <a:r>
              <a:rPr lang="es-CL" sz="1600" dirty="0"/>
              <a:t>Sustentable, cuyo objetivo es reducir las </a:t>
            </a:r>
            <a:r>
              <a:rPr lang="es-CL" sz="1600" dirty="0" smtClean="0"/>
              <a:t>emisiones de </a:t>
            </a:r>
            <a:r>
              <a:rPr lang="es-CL" sz="1600" dirty="0"/>
              <a:t>material </a:t>
            </a:r>
            <a:r>
              <a:rPr lang="es-CL" sz="1600" dirty="0" err="1"/>
              <a:t>particulado</a:t>
            </a:r>
            <a:r>
              <a:rPr lang="es-CL" sz="1600" dirty="0"/>
              <a:t> producto de la </a:t>
            </a:r>
            <a:r>
              <a:rPr lang="es-CL" sz="1600" dirty="0" smtClean="0"/>
              <a:t>combustión residencial </a:t>
            </a:r>
            <a:r>
              <a:rPr lang="es-CL" sz="1600" dirty="0"/>
              <a:t>de leña. </a:t>
            </a:r>
            <a:r>
              <a:rPr lang="es-CL" sz="1600" dirty="0" smtClean="0"/>
              <a:t>La meta es beneficiar a  2.860 hogares para </a:t>
            </a:r>
            <a:r>
              <a:rPr lang="es-CL" sz="1600" dirty="0"/>
              <a:t>reemplazar equipos a leña </a:t>
            </a:r>
            <a:r>
              <a:rPr lang="es-CL" sz="1600" dirty="0" smtClean="0"/>
              <a:t>altamente contaminantes </a:t>
            </a:r>
            <a:r>
              <a:rPr lang="es-CL" sz="1600" dirty="0"/>
              <a:t>por otros con bajas emisiones y </a:t>
            </a:r>
            <a:r>
              <a:rPr lang="es-CL" sz="1600" dirty="0" smtClean="0"/>
              <a:t>mayor eficiencia </a:t>
            </a:r>
            <a:r>
              <a:rPr lang="es-CL" sz="1600" dirty="0"/>
              <a:t>energética en las ciudades del centro sur del país</a:t>
            </a:r>
            <a:r>
              <a:rPr lang="es-CL" sz="1600" dirty="0" smtClean="0"/>
              <a:t>. Además de 10 </a:t>
            </a:r>
            <a:r>
              <a:rPr lang="es-CL" sz="1600" dirty="0"/>
              <a:t>calderas para instituciones </a:t>
            </a:r>
            <a:r>
              <a:rPr lang="es-CL" sz="1600" dirty="0" smtClean="0"/>
              <a:t>públicas.</a:t>
            </a:r>
          </a:p>
          <a:p>
            <a:pPr algn="just"/>
            <a:r>
              <a:rPr lang="es-CL" sz="1600" dirty="0" smtClean="0"/>
              <a:t>Contempla $551 </a:t>
            </a:r>
            <a:r>
              <a:rPr lang="es-CL" sz="1600" dirty="0"/>
              <a:t>millones para Planes de Descontaminación</a:t>
            </a:r>
            <a:r>
              <a:rPr lang="es-CL" sz="1600" dirty="0" smtClean="0"/>
              <a:t>, destinados al financiamiento de  </a:t>
            </a:r>
            <a:r>
              <a:rPr lang="es-CL" sz="1600" dirty="0"/>
              <a:t>la elaboración y </a:t>
            </a:r>
            <a:r>
              <a:rPr lang="es-CL" sz="1600" dirty="0" smtClean="0"/>
              <a:t>operación de </a:t>
            </a:r>
            <a:r>
              <a:rPr lang="es-CL" sz="1600" dirty="0"/>
              <a:t>los 14 planes comprometidos en el programa de </a:t>
            </a:r>
            <a:r>
              <a:rPr lang="es-CL" sz="1600" dirty="0" smtClean="0"/>
              <a:t>Gobierno.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M$51.750.704, </a:t>
            </a:r>
            <a:r>
              <a:rPr lang="es-CL" sz="1600" dirty="0"/>
              <a:t>un </a:t>
            </a:r>
            <a:r>
              <a:rPr lang="es-CL" sz="1600" dirty="0" smtClean="0"/>
              <a:t> 56% destinado </a:t>
            </a:r>
            <a:r>
              <a:rPr lang="es-CL" sz="1600" dirty="0"/>
              <a:t>a Gastos en Personal; </a:t>
            </a:r>
            <a:r>
              <a:rPr lang="es-CL" sz="1600" dirty="0" smtClean="0"/>
              <a:t>23%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Servicios; 17% </a:t>
            </a:r>
            <a:r>
              <a:rPr lang="es-CL" sz="1600" dirty="0"/>
              <a:t>para Transferencias </a:t>
            </a:r>
            <a:r>
              <a:rPr lang="es-CL" sz="1600" dirty="0" smtClean="0"/>
              <a:t>Corrientes; y </a:t>
            </a:r>
            <a:r>
              <a:rPr lang="es-CL" sz="1600" dirty="0"/>
              <a:t>el restante </a:t>
            </a:r>
            <a:r>
              <a:rPr lang="es-CL" sz="1600" dirty="0" smtClean="0"/>
              <a:t>a Adquisición de Activos No Financieros y   Servicio de </a:t>
            </a:r>
            <a:r>
              <a:rPr lang="es-CL" sz="1600" dirty="0"/>
              <a:t>l</a:t>
            </a:r>
            <a:r>
              <a:rPr lang="es-CL" sz="1600" dirty="0" smtClean="0"/>
              <a:t>a Deuda. 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febrero </a:t>
            </a:r>
            <a:r>
              <a:rPr lang="es-CL" sz="1600" dirty="0" smtClean="0"/>
              <a:t>2017 un </a:t>
            </a:r>
            <a:r>
              <a:rPr lang="es-CL" sz="1600" dirty="0" smtClean="0"/>
              <a:t>11</a:t>
            </a:r>
            <a:r>
              <a:rPr lang="es-CL" sz="1600" dirty="0" smtClean="0"/>
              <a:t>% del presupuesto vigente</a:t>
            </a:r>
            <a:r>
              <a:rPr lang="es-CL" sz="1600" dirty="0"/>
              <a:t>. </a:t>
            </a:r>
            <a:r>
              <a:rPr lang="es-CL" sz="1600" dirty="0" smtClean="0"/>
              <a:t> A </a:t>
            </a:r>
            <a:r>
              <a:rPr lang="es-CL" sz="1600" dirty="0" smtClean="0"/>
              <a:t>febrero </a:t>
            </a:r>
            <a:r>
              <a:rPr lang="es-CL" sz="1600" dirty="0"/>
              <a:t>el presupuesto vigente de este ministerio </a:t>
            </a:r>
            <a:r>
              <a:rPr lang="es-CL" sz="1600" dirty="0" smtClean="0"/>
              <a:t>se incrementó en </a:t>
            </a:r>
            <a:r>
              <a:rPr lang="es-CL" sz="1600" dirty="0" smtClean="0"/>
              <a:t>0,7% </a:t>
            </a:r>
            <a:r>
              <a:rPr lang="es-CL" sz="1600" dirty="0" smtClean="0"/>
              <a:t>respecto al inicialmente aprobado.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12,7</a:t>
            </a:r>
            <a:r>
              <a:rPr lang="es-CL" sz="1600" dirty="0" smtClean="0"/>
              <a:t>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febrero </a:t>
            </a:r>
            <a:r>
              <a:rPr lang="es-CL" sz="1600" dirty="0" smtClean="0"/>
              <a:t>2017,  siendo </a:t>
            </a:r>
            <a:r>
              <a:rPr lang="es-CL" sz="1600" dirty="0"/>
              <a:t>la Superintendencia de Medio </a:t>
            </a:r>
            <a:r>
              <a:rPr lang="es-CL" sz="1600" dirty="0" smtClean="0"/>
              <a:t>Ambiente </a:t>
            </a:r>
            <a:r>
              <a:rPr lang="es-CL" sz="1600" dirty="0" smtClean="0"/>
              <a:t>el </a:t>
            </a:r>
            <a:r>
              <a:rPr lang="es-CL" sz="1600" dirty="0" smtClean="0"/>
              <a:t>con mayor avance de </a:t>
            </a:r>
            <a:r>
              <a:rPr lang="es-CL" sz="1600" dirty="0" smtClean="0"/>
              <a:t>15,4</a:t>
            </a:r>
            <a:r>
              <a:rPr lang="es-CL" sz="1600" dirty="0" smtClean="0"/>
              <a:t>% </a:t>
            </a:r>
            <a:r>
              <a:rPr lang="es-CL" sz="1600" dirty="0" smtClean="0"/>
              <a:t>respecto al presupuesto vigente, </a:t>
            </a:r>
            <a:r>
              <a:rPr lang="es-CL" sz="1600" dirty="0"/>
              <a:t>el SEA alcanzó </a:t>
            </a:r>
            <a:r>
              <a:rPr lang="es-CL" sz="1600" dirty="0" smtClean="0"/>
              <a:t>un gasto equivalente el </a:t>
            </a:r>
            <a:r>
              <a:rPr lang="es-CL" sz="1600" dirty="0" smtClean="0"/>
              <a:t>14,3</a:t>
            </a:r>
            <a:r>
              <a:rPr lang="es-CL" sz="1600" dirty="0" smtClean="0"/>
              <a:t>% </a:t>
            </a:r>
            <a:r>
              <a:rPr lang="es-CL" sz="1600" dirty="0" smtClean="0"/>
              <a:t>de </a:t>
            </a:r>
            <a:r>
              <a:rPr lang="es-CL" sz="1600" dirty="0"/>
              <a:t>su </a:t>
            </a:r>
            <a:r>
              <a:rPr lang="es-CL" sz="1600" dirty="0" smtClean="0"/>
              <a:t>presupuesto,  y la Subsecretaría del Medio </a:t>
            </a:r>
            <a:r>
              <a:rPr lang="es-CL" sz="1600" smtClean="0"/>
              <a:t>Ambiente </a:t>
            </a:r>
            <a:r>
              <a:rPr lang="es-CL" sz="1600" smtClean="0"/>
              <a:t> 8,1% </a:t>
            </a:r>
            <a:r>
              <a:rPr lang="es-CL" sz="1600" dirty="0" smtClean="0"/>
              <a:t>de ejecución respecto al vigente.</a:t>
            </a:r>
          </a:p>
          <a:p>
            <a:pPr algn="just"/>
            <a:r>
              <a:rPr lang="es-CL" sz="1600" dirty="0" smtClean="0">
                <a:solidFill>
                  <a:srgbClr val="FF0000"/>
                </a:solidFill>
              </a:rPr>
              <a:t>   </a:t>
            </a: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532063"/>
            <a:ext cx="8181975" cy="24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46363"/>
            <a:ext cx="7343775" cy="2438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1484784"/>
            <a:ext cx="7096125" cy="4562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51013"/>
            <a:ext cx="8286750" cy="3838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6263"/>
            <a:ext cx="7128792" cy="3742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432</Words>
  <Application>Microsoft Office PowerPoint</Application>
  <PresentationFormat>Presentación en pantalla (4:3)</PresentationFormat>
  <Paragraphs>33</Paragraphs>
  <Slides>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1_Tema de Office</vt:lpstr>
      <vt:lpstr>Tema de Office</vt:lpstr>
      <vt:lpstr>Imagen de mapa de bits</vt:lpstr>
      <vt:lpstr>EJECUCIÓN PRESUPUESTARIA DE GASTOS ACUMULADA FEBRERO 2017 PARTIDA 25: MINISTERIO DE MEDIO AMBIENTE</vt:lpstr>
      <vt:lpstr>EJECUCIÓN PRESUPUESTARIA DE GASTOS ACUMULADA A FEBRERO DE 2017  PARTIDA 25 MINISTERIO DEL MEDIO AMBIENTE</vt:lpstr>
      <vt:lpstr>EJECUCIÓN PRESUPUESTARIA DE GASTOS ACUMULADA A FEBRERO 2017  PARTIDA 25 MINISTERIO DEL MEDIO AMBIENTE</vt:lpstr>
      <vt:lpstr>EJECUCIÓN PRESUPUESTARIA DE GASTOS ACUMULADA A FEBRERO 2017  PARTIDA 25 MINISTERIO DEL MEDIO AMBIENTE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122</cp:revision>
  <cp:lastPrinted>2016-07-14T20:27:16Z</cp:lastPrinted>
  <dcterms:created xsi:type="dcterms:W3CDTF">2016-06-23T13:38:47Z</dcterms:created>
  <dcterms:modified xsi:type="dcterms:W3CDTF">2017-05-26T20:56:01Z</dcterms:modified>
</cp:coreProperties>
</file>